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69" r:id="rId2"/>
    <p:sldId id="276" r:id="rId3"/>
    <p:sldId id="275" r:id="rId4"/>
    <p:sldId id="294" r:id="rId5"/>
    <p:sldId id="278" r:id="rId6"/>
    <p:sldId id="280" r:id="rId7"/>
    <p:sldId id="281" r:id="rId8"/>
    <p:sldId id="279" r:id="rId9"/>
    <p:sldId id="282" r:id="rId10"/>
    <p:sldId id="283" r:id="rId11"/>
    <p:sldId id="295" r:id="rId12"/>
    <p:sldId id="270" r:id="rId13"/>
    <p:sldId id="285" r:id="rId14"/>
    <p:sldId id="272" r:id="rId15"/>
    <p:sldId id="257" r:id="rId16"/>
    <p:sldId id="262" r:id="rId17"/>
    <p:sldId id="258" r:id="rId18"/>
    <p:sldId id="261" r:id="rId19"/>
    <p:sldId id="263" r:id="rId20"/>
    <p:sldId id="287" r:id="rId21"/>
    <p:sldId id="290" r:id="rId22"/>
    <p:sldId id="291" r:id="rId23"/>
    <p:sldId id="292" r:id="rId24"/>
    <p:sldId id="273" r:id="rId2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574" autoAdjust="0"/>
  </p:normalViewPr>
  <p:slideViewPr>
    <p:cSldViewPr>
      <p:cViewPr varScale="1">
        <p:scale>
          <a:sx n="56" d="100"/>
          <a:sy n="56" d="100"/>
        </p:scale>
        <p:origin x="153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3177" tIns="46589" rIns="93177" bIns="46589" rtlCol="0"/>
          <a:lstStyle>
            <a:lvl1pPr algn="r">
              <a:defRPr sz="1200"/>
            </a:lvl1pPr>
          </a:lstStyle>
          <a:p>
            <a:fld id="{E71F1044-5B68-41E6-8EA1-D2A6B9BE086F}" type="datetimeFigureOut">
              <a:rPr lang="en-US" smtClean="0"/>
              <a:pPr/>
              <a:t>8/16/2016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3177" tIns="46589" rIns="93177" bIns="46589" rtlCol="0" anchor="b"/>
          <a:lstStyle>
            <a:lvl1pPr algn="r">
              <a:defRPr sz="1200"/>
            </a:lvl1pPr>
          </a:lstStyle>
          <a:p>
            <a:fld id="{343EB220-434C-400E-969D-439DCD571534}" type="slidenum">
              <a:rPr lang="en-US" smtClean="0"/>
              <a:pPr/>
              <a:t>‹#›</a:t>
            </a:fld>
            <a:endParaRPr lang="en-US"/>
          </a:p>
        </p:txBody>
      </p:sp>
    </p:spTree>
    <p:extLst>
      <p:ext uri="{BB962C8B-B14F-4D97-AF65-F5344CB8AC3E}">
        <p14:creationId xmlns:p14="http://schemas.microsoft.com/office/powerpoint/2010/main" val="296429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759F1584-0EFD-46D2-A4CA-EBA97980E7D2}" type="datetimeFigureOut">
              <a:rPr lang="en-US" smtClean="0"/>
              <a:pPr/>
              <a:t>8/16/2016</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46E81181-2193-43E4-BC4C-70AE1B032403}" type="slidenum">
              <a:rPr lang="en-US" smtClean="0"/>
              <a:pPr/>
              <a:t>‹#›</a:t>
            </a:fld>
            <a:endParaRPr lang="en-US"/>
          </a:p>
        </p:txBody>
      </p:sp>
    </p:spTree>
    <p:extLst>
      <p:ext uri="{BB962C8B-B14F-4D97-AF65-F5344CB8AC3E}">
        <p14:creationId xmlns:p14="http://schemas.microsoft.com/office/powerpoint/2010/main" val="142871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Sustained Performance</a:t>
            </a:r>
            <a:r>
              <a:rPr lang="en-US" baseline="0" dirty="0" smtClean="0"/>
              <a:t> Evaluation</a:t>
            </a:r>
            <a:endParaRPr lang="en-US" dirty="0"/>
          </a:p>
        </p:txBody>
      </p:sp>
      <p:sp>
        <p:nvSpPr>
          <p:cNvPr id="4" name="Slide Number Placeholder 3"/>
          <p:cNvSpPr>
            <a:spLocks noGrp="1"/>
          </p:cNvSpPr>
          <p:nvPr>
            <p:ph type="sldNum" sz="quarter" idx="10"/>
          </p:nvPr>
        </p:nvSpPr>
        <p:spPr/>
        <p:txBody>
          <a:bodyPr/>
          <a:lstStyle/>
          <a:p>
            <a:fld id="{46E81181-2193-43E4-BC4C-70AE1B032403}" type="slidenum">
              <a:rPr lang="en-US" smtClean="0"/>
              <a:pPr/>
              <a:t>3</a:t>
            </a:fld>
            <a:endParaRPr lang="en-US"/>
          </a:p>
        </p:txBody>
      </p:sp>
    </p:spTree>
    <p:extLst>
      <p:ext uri="{BB962C8B-B14F-4D97-AF65-F5344CB8AC3E}">
        <p14:creationId xmlns:p14="http://schemas.microsoft.com/office/powerpoint/2010/main" val="230367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--Annual evaluation is a step in the process, not an end in itself. But it is a crucial step. </a:t>
            </a:r>
          </a:p>
          <a:p>
            <a:r>
              <a:rPr lang="en-US" dirty="0" smtClean="0"/>
              <a:t>--Faculty member MUST submit their self-assessment/review. If they do not, you review them without it.</a:t>
            </a:r>
          </a:p>
          <a:p>
            <a:r>
              <a:rPr lang="en-US" dirty="0" smtClean="0"/>
              <a:t>--Proposed/draft evaluation must go to faculty</a:t>
            </a:r>
            <a:r>
              <a:rPr lang="en-US" baseline="0" dirty="0" smtClean="0"/>
              <a:t> member by July 1</a:t>
            </a:r>
            <a:r>
              <a:rPr lang="en-US" baseline="30000" dirty="0" smtClean="0"/>
              <a:t>st</a:t>
            </a:r>
            <a:r>
              <a:rPr lang="en-US" baseline="0" dirty="0" smtClean="0"/>
              <a:t> (for in-unit)</a:t>
            </a:r>
          </a:p>
          <a:p>
            <a:r>
              <a:rPr lang="en-US" baseline="0" dirty="0" smtClean="0"/>
              <a:t>--Signature indicates receipt, not consent; faculty member may provide a concise response that goes into the file with the </a:t>
            </a:r>
            <a:r>
              <a:rPr lang="en-US" baseline="0" dirty="0" err="1" smtClean="0"/>
              <a:t>eval</a:t>
            </a:r>
            <a:r>
              <a:rPr lang="en-US" baseline="0" dirty="0" smtClean="0"/>
              <a:t> and becomes part of the </a:t>
            </a:r>
            <a:r>
              <a:rPr lang="en-US" baseline="0" dirty="0" err="1" smtClean="0"/>
              <a:t>eval</a:t>
            </a:r>
            <a:r>
              <a:rPr lang="en-US" baseline="0" dirty="0" smtClean="0"/>
              <a:t>.</a:t>
            </a:r>
          </a:p>
          <a:p>
            <a:r>
              <a:rPr lang="en-US" baseline="0" dirty="0" smtClean="0"/>
              <a:t>--Can use any kinds of materials in the evaluation, but anything used must be shown to the faculty member. Usual things will be student </a:t>
            </a:r>
            <a:r>
              <a:rPr lang="en-US" baseline="0" dirty="0" err="1" smtClean="0"/>
              <a:t>evals</a:t>
            </a:r>
            <a:r>
              <a:rPr lang="en-US" baseline="0" dirty="0" smtClean="0"/>
              <a:t>, peer </a:t>
            </a:r>
            <a:r>
              <a:rPr lang="en-US" baseline="0" dirty="0" err="1" smtClean="0"/>
              <a:t>evals</a:t>
            </a:r>
            <a:r>
              <a:rPr lang="en-US" baseline="0" dirty="0" smtClean="0"/>
              <a:t>, self-assessment information, but can also include results of investigations or discipline, work with any applicable outside agencies or other units, etc.</a:t>
            </a:r>
          </a:p>
          <a:p>
            <a:r>
              <a:rPr lang="en-US" baseline="0" dirty="0" smtClean="0"/>
              <a:t>--Annual </a:t>
            </a:r>
            <a:r>
              <a:rPr lang="en-US" baseline="0" dirty="0" err="1" smtClean="0"/>
              <a:t>evals</a:t>
            </a:r>
            <a:r>
              <a:rPr lang="en-US" baseline="0" dirty="0" smtClean="0"/>
              <a:t> are included in the P&amp;T packets.</a:t>
            </a:r>
            <a:endParaRPr lang="en-US" dirty="0"/>
          </a:p>
        </p:txBody>
      </p:sp>
      <p:sp>
        <p:nvSpPr>
          <p:cNvPr id="4" name="Slide Number Placeholder 3"/>
          <p:cNvSpPr>
            <a:spLocks noGrp="1"/>
          </p:cNvSpPr>
          <p:nvPr>
            <p:ph type="sldNum" sz="quarter" idx="10"/>
          </p:nvPr>
        </p:nvSpPr>
        <p:spPr/>
        <p:txBody>
          <a:bodyPr/>
          <a:lstStyle/>
          <a:p>
            <a:fld id="{46E81181-2193-43E4-BC4C-70AE1B032403}" type="slidenum">
              <a:rPr lang="en-US" smtClean="0"/>
              <a:pPr/>
              <a:t>4</a:t>
            </a:fld>
            <a:endParaRPr lang="en-US"/>
          </a:p>
        </p:txBody>
      </p:sp>
    </p:spTree>
    <p:extLst>
      <p:ext uri="{BB962C8B-B14F-4D97-AF65-F5344CB8AC3E}">
        <p14:creationId xmlns:p14="http://schemas.microsoft.com/office/powerpoint/2010/main" val="4198554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mentoring document</a:t>
            </a:r>
          </a:p>
          <a:p>
            <a:r>
              <a:rPr lang="en-US" dirty="0" smtClean="0"/>
              <a:t>--Must be</a:t>
            </a:r>
            <a:r>
              <a:rPr lang="en-US" baseline="0" dirty="0" smtClean="0"/>
              <a:t> done separately from the annual evaluation—do not combine them, and do not mention the mid-term </a:t>
            </a:r>
            <a:r>
              <a:rPr lang="en-US" baseline="0" dirty="0" err="1" smtClean="0"/>
              <a:t>eval</a:t>
            </a:r>
            <a:r>
              <a:rPr lang="en-US" baseline="0" dirty="0" smtClean="0"/>
              <a:t> directly in the annual </a:t>
            </a:r>
            <a:r>
              <a:rPr lang="en-US" baseline="0" dirty="0" err="1" smtClean="0"/>
              <a:t>eval</a:t>
            </a:r>
            <a:r>
              <a:rPr lang="en-US" baseline="0" dirty="0" smtClean="0"/>
              <a:t> that year.</a:t>
            </a:r>
            <a:endParaRPr lang="en-US" dirty="0"/>
          </a:p>
        </p:txBody>
      </p:sp>
      <p:sp>
        <p:nvSpPr>
          <p:cNvPr id="4" name="Slide Number Placeholder 3"/>
          <p:cNvSpPr>
            <a:spLocks noGrp="1"/>
          </p:cNvSpPr>
          <p:nvPr>
            <p:ph type="sldNum" sz="quarter" idx="10"/>
          </p:nvPr>
        </p:nvSpPr>
        <p:spPr/>
        <p:txBody>
          <a:bodyPr/>
          <a:lstStyle/>
          <a:p>
            <a:fld id="{46E81181-2193-43E4-BC4C-70AE1B032403}" type="slidenum">
              <a:rPr lang="en-US" smtClean="0"/>
              <a:pPr/>
              <a:t>15</a:t>
            </a:fld>
            <a:endParaRPr lang="en-US"/>
          </a:p>
        </p:txBody>
      </p:sp>
    </p:spTree>
    <p:extLst>
      <p:ext uri="{BB962C8B-B14F-4D97-AF65-F5344CB8AC3E}">
        <p14:creationId xmlns:p14="http://schemas.microsoft.com/office/powerpoint/2010/main" val="1632628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 every 7 years UNLESS satisfactory was rec’d in at</a:t>
            </a:r>
            <a:r>
              <a:rPr lang="en-US" baseline="0" dirty="0" smtClean="0"/>
              <a:t> least </a:t>
            </a:r>
            <a:r>
              <a:rPr lang="en-US" dirty="0" smtClean="0"/>
              <a:t>4 of previous 6 years, to include at least one of the previous 2 years.</a:t>
            </a:r>
          </a:p>
          <a:p>
            <a:r>
              <a:rPr lang="en-US" dirty="0" smtClean="0"/>
              <a:t>--SPE must involve tenured faculty peers in some way in evaluation; final product is the chair’s.</a:t>
            </a:r>
          </a:p>
          <a:p>
            <a:r>
              <a:rPr lang="en-US" dirty="0" smtClean="0"/>
              <a:t>--Faculty member and chair work on improvement plan; dean referees if these cannot agree</a:t>
            </a:r>
          </a:p>
          <a:p>
            <a:r>
              <a:rPr lang="en-US" dirty="0" smtClean="0"/>
              <a:t>--Specific performance targets and timelines should be in the plan; can include periodic checks or expectation of documentation</a:t>
            </a:r>
            <a:r>
              <a:rPr lang="en-US" baseline="0" dirty="0" smtClean="0"/>
              <a:t> if appropriate.</a:t>
            </a:r>
            <a:endParaRPr lang="en-US" dirty="0" smtClean="0"/>
          </a:p>
          <a:p>
            <a:r>
              <a:rPr lang="en-US" dirty="0" smtClean="0"/>
              <a:t>--As</a:t>
            </a:r>
            <a:r>
              <a:rPr lang="en-US" baseline="0" dirty="0" smtClean="0"/>
              <a:t> with all </a:t>
            </a:r>
            <a:r>
              <a:rPr lang="en-US" baseline="0" dirty="0" err="1" smtClean="0"/>
              <a:t>evals</a:t>
            </a:r>
            <a:r>
              <a:rPr lang="en-US" baseline="0" dirty="0" smtClean="0"/>
              <a:t>, faculty member may provide a concise response.</a:t>
            </a:r>
            <a:endParaRPr lang="en-US" dirty="0"/>
          </a:p>
        </p:txBody>
      </p:sp>
      <p:sp>
        <p:nvSpPr>
          <p:cNvPr id="4" name="Slide Number Placeholder 3"/>
          <p:cNvSpPr>
            <a:spLocks noGrp="1"/>
          </p:cNvSpPr>
          <p:nvPr>
            <p:ph type="sldNum" sz="quarter" idx="10"/>
          </p:nvPr>
        </p:nvSpPr>
        <p:spPr/>
        <p:txBody>
          <a:bodyPr/>
          <a:lstStyle/>
          <a:p>
            <a:fld id="{46E81181-2193-43E4-BC4C-70AE1B032403}" type="slidenum">
              <a:rPr lang="en-US" smtClean="0"/>
              <a:pPr/>
              <a:t>16</a:t>
            </a:fld>
            <a:endParaRPr lang="en-US"/>
          </a:p>
        </p:txBody>
      </p:sp>
    </p:spTree>
    <p:extLst>
      <p:ext uri="{BB962C8B-B14F-4D97-AF65-F5344CB8AC3E}">
        <p14:creationId xmlns:p14="http://schemas.microsoft.com/office/powerpoint/2010/main" val="3364673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--Non-renewal period depends on time in service.</a:t>
            </a:r>
          </a:p>
          <a:p>
            <a:r>
              <a:rPr lang="en-US" dirty="0" smtClean="0"/>
              <a:t>--Research university has very high standards for research and teaching</a:t>
            </a:r>
          </a:p>
          <a:p>
            <a:r>
              <a:rPr lang="en-US" dirty="0" smtClean="0"/>
              <a:t>--No “right” to the full probationary period.</a:t>
            </a:r>
          </a:p>
          <a:p>
            <a:r>
              <a:rPr lang="en-US" dirty="0" smtClean="0"/>
              <a:t>--The longer you wait, the stronger the signal</a:t>
            </a:r>
            <a:r>
              <a:rPr lang="en-US" baseline="0" dirty="0" smtClean="0"/>
              <a:t> that everything is OK</a:t>
            </a:r>
            <a:endParaRPr lang="en-US" dirty="0"/>
          </a:p>
        </p:txBody>
      </p:sp>
      <p:sp>
        <p:nvSpPr>
          <p:cNvPr id="4" name="Slide Number Placeholder 3"/>
          <p:cNvSpPr>
            <a:spLocks noGrp="1"/>
          </p:cNvSpPr>
          <p:nvPr>
            <p:ph type="sldNum" sz="quarter" idx="10"/>
          </p:nvPr>
        </p:nvSpPr>
        <p:spPr/>
        <p:txBody>
          <a:bodyPr/>
          <a:lstStyle/>
          <a:p>
            <a:fld id="{46E81181-2193-43E4-BC4C-70AE1B032403}" type="slidenum">
              <a:rPr lang="en-US" smtClean="0"/>
              <a:pPr/>
              <a:t>17</a:t>
            </a:fld>
            <a:endParaRPr lang="en-US"/>
          </a:p>
        </p:txBody>
      </p:sp>
    </p:spTree>
    <p:extLst>
      <p:ext uri="{BB962C8B-B14F-4D97-AF65-F5344CB8AC3E}">
        <p14:creationId xmlns:p14="http://schemas.microsoft.com/office/powerpoint/2010/main" val="3936185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Office of Internal Audit (OIA)</a:t>
            </a:r>
            <a:endParaRPr lang="en-US" dirty="0"/>
          </a:p>
        </p:txBody>
      </p:sp>
      <p:sp>
        <p:nvSpPr>
          <p:cNvPr id="4" name="Slide Number Placeholder 3"/>
          <p:cNvSpPr>
            <a:spLocks noGrp="1"/>
          </p:cNvSpPr>
          <p:nvPr>
            <p:ph type="sldNum" sz="quarter" idx="10"/>
          </p:nvPr>
        </p:nvSpPr>
        <p:spPr/>
        <p:txBody>
          <a:bodyPr/>
          <a:lstStyle/>
          <a:p>
            <a:fld id="{46E81181-2193-43E4-BC4C-70AE1B032403}" type="slidenum">
              <a:rPr lang="en-US" smtClean="0"/>
              <a:pPr/>
              <a:t>18</a:t>
            </a:fld>
            <a:endParaRPr lang="en-US"/>
          </a:p>
        </p:txBody>
      </p:sp>
    </p:spTree>
    <p:extLst>
      <p:ext uri="{BB962C8B-B14F-4D97-AF65-F5344CB8AC3E}">
        <p14:creationId xmlns:p14="http://schemas.microsoft.com/office/powerpoint/2010/main" val="3224960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E81181-2193-43E4-BC4C-70AE1B032403}" type="slidenum">
              <a:rPr lang="en-US" smtClean="0"/>
              <a:pPr/>
              <a:t>21</a:t>
            </a:fld>
            <a:endParaRPr lang="en-US"/>
          </a:p>
        </p:txBody>
      </p:sp>
    </p:spTree>
    <p:extLst>
      <p:ext uri="{BB962C8B-B14F-4D97-AF65-F5344CB8AC3E}">
        <p14:creationId xmlns:p14="http://schemas.microsoft.com/office/powerpoint/2010/main" val="748308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AE83F-CB01-4F67-92EE-33EB05581087}" type="datetime1">
              <a:rPr lang="en-US" smtClean="0"/>
              <a:pPr/>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A8A2D6-31B2-4BD7-BF97-D2526FAD7D27}" type="datetime1">
              <a:rPr lang="en-US" smtClean="0"/>
              <a:pPr/>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0809C0-0187-4123-994A-0849C919FF93}" type="datetime1">
              <a:rPr lang="en-US" smtClean="0"/>
              <a:pPr/>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D63B4-0E89-4BC5-8BAE-2358CFB2E8D3}" type="datetime1">
              <a:rPr lang="en-US" smtClean="0"/>
              <a:pPr/>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5E398-B9EE-493D-A752-4CDFA4AE8A70}" type="datetime1">
              <a:rPr lang="en-US" smtClean="0"/>
              <a:pPr/>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06A278-9C57-4039-A863-154CBE1DF317}" type="datetime1">
              <a:rPr lang="en-US" smtClean="0"/>
              <a:pPr/>
              <a:t>8/16/2016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E424BC-23A3-4AAB-82F1-CFE35030CB40}" type="datetime1">
              <a:rPr lang="en-US" smtClean="0"/>
              <a:pPr/>
              <a:t>8/16/2016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4A0BBF-4C57-4738-B0B2-B37BC53E7DE7}" type="datetime1">
              <a:rPr lang="en-US" smtClean="0"/>
              <a:pPr/>
              <a:t>8/16/2016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6429A-774A-4D52-94F7-0F0EA8E7669A}" type="datetime1">
              <a:rPr lang="en-US" smtClean="0"/>
              <a:pPr/>
              <a:t>8/16/2016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ED7920-5A82-4853-B33C-F5645EC79AA8}" type="datetime1">
              <a:rPr lang="en-US" smtClean="0"/>
              <a:pPr/>
              <a:t>8/16/2016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28C301-BA90-4021-8D96-B732D46D9062}" type="datetime1">
              <a:rPr lang="en-US" smtClean="0"/>
              <a:pPr/>
              <a:t>8/16/2016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3DC50-05B9-4A58-8450-AF745B21D8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BFD22-CD4F-465C-9F7B-6EED5F9E2B24}" type="datetime1">
              <a:rPr lang="en-US" smtClean="0"/>
              <a:pPr/>
              <a:t>8/16/2016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33DC50-05B9-4A58-8450-AF745B21D8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kim-c@ufl.edu" TargetMode="External"/><Relationship Id="rId2" Type="http://schemas.openxmlformats.org/officeDocument/2006/relationships/hyperlink" Target="mailto:akf@aa.ufl.edu" TargetMode="External"/><Relationship Id="rId1" Type="http://schemas.openxmlformats.org/officeDocument/2006/relationships/slideLayout" Target="../slideLayouts/slideLayout2.xml"/><Relationship Id="rId6" Type="http://schemas.openxmlformats.org/officeDocument/2006/relationships/image" Target="../media/image2.tiff"/><Relationship Id="rId5" Type="http://schemas.openxmlformats.org/officeDocument/2006/relationships/hyperlink" Target="mailto:ryanf@ufl.edu" TargetMode="External"/><Relationship Id="rId4" Type="http://schemas.openxmlformats.org/officeDocument/2006/relationships/hyperlink" Target="mailto:bmercier@ufl.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tiff"/></Relationships>
</file>

<file path=ppt/slides/_rels/slide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81000"/>
            <a:ext cx="7563627" cy="914400"/>
          </a:xfrm>
        </p:spPr>
        <p:txBody>
          <a:bodyPr>
            <a:normAutofit fontScale="90000"/>
          </a:bodyPr>
          <a:lstStyle/>
          <a:p>
            <a:r>
              <a:rPr lang="en-US" sz="6000" dirty="0" smtClean="0">
                <a:solidFill>
                  <a:schemeClr val="accent6">
                    <a:lumMod val="75000"/>
                  </a:schemeClr>
                </a:solidFill>
              </a:rPr>
              <a:t>Faculty Evaluations:</a:t>
            </a:r>
            <a:br>
              <a:rPr lang="en-US" sz="6000" dirty="0" smtClean="0">
                <a:solidFill>
                  <a:schemeClr val="accent6">
                    <a:lumMod val="75000"/>
                  </a:schemeClr>
                </a:solidFill>
              </a:rPr>
            </a:br>
            <a:r>
              <a:rPr lang="en-US" sz="3100" dirty="0" smtClean="0">
                <a:solidFill>
                  <a:schemeClr val="accent6">
                    <a:lumMod val="75000"/>
                  </a:schemeClr>
                </a:solidFill>
              </a:rPr>
              <a:t> A Roadmap for Chairs</a:t>
            </a:r>
            <a:endParaRPr lang="en-US" sz="3100" dirty="0">
              <a:solidFill>
                <a:schemeClr val="accent6">
                  <a:lumMod val="75000"/>
                </a:schemeClr>
              </a:solidFill>
            </a:endParaRPr>
          </a:p>
        </p:txBody>
      </p:sp>
      <p:sp>
        <p:nvSpPr>
          <p:cNvPr id="3" name="Subtitle 2"/>
          <p:cNvSpPr>
            <a:spLocks noGrp="1"/>
          </p:cNvSpPr>
          <p:nvPr>
            <p:ph type="subTitle" idx="1"/>
          </p:nvPr>
        </p:nvSpPr>
        <p:spPr>
          <a:xfrm>
            <a:off x="457200" y="5486401"/>
            <a:ext cx="6400800" cy="877410"/>
          </a:xfrm>
        </p:spPr>
        <p:txBody>
          <a:bodyPr>
            <a:noAutofit/>
          </a:bodyPr>
          <a:lstStyle/>
          <a:p>
            <a:pPr algn="l">
              <a:spcBef>
                <a:spcPts val="0"/>
              </a:spcBef>
            </a:pPr>
            <a:r>
              <a:rPr lang="en-US" sz="2000" b="1" dirty="0" smtClean="0">
                <a:solidFill>
                  <a:schemeClr val="accent6">
                    <a:lumMod val="75000"/>
                  </a:schemeClr>
                </a:solidFill>
              </a:rPr>
              <a:t>August 2016</a:t>
            </a:r>
            <a:r>
              <a:rPr lang="en-US" sz="2000" b="1" dirty="0" smtClean="0">
                <a:solidFill>
                  <a:schemeClr val="accent6">
                    <a:lumMod val="75000"/>
                  </a:schemeClr>
                </a:solidFill>
              </a:rPr>
              <a:t> </a:t>
            </a:r>
            <a:r>
              <a:rPr lang="en-US" sz="2000" b="1" dirty="0">
                <a:solidFill>
                  <a:schemeClr val="accent6">
                    <a:lumMod val="75000"/>
                  </a:schemeClr>
                </a:solidFill>
              </a:rPr>
              <a:t>– </a:t>
            </a:r>
            <a:r>
              <a:rPr lang="en-US" sz="2000" b="1" dirty="0" smtClean="0">
                <a:solidFill>
                  <a:schemeClr val="accent6">
                    <a:lumMod val="75000"/>
                  </a:schemeClr>
                </a:solidFill>
              </a:rPr>
              <a:t>Angel Kwolek-Folland, Associate Provost,</a:t>
            </a:r>
          </a:p>
          <a:p>
            <a:pPr algn="l">
              <a:spcBef>
                <a:spcPts val="0"/>
              </a:spcBef>
            </a:pPr>
            <a:r>
              <a:rPr lang="en-US" sz="2000" b="1" dirty="0" smtClean="0">
                <a:solidFill>
                  <a:schemeClr val="accent6">
                    <a:lumMod val="75000"/>
                  </a:schemeClr>
                </a:solidFill>
              </a:rPr>
              <a:t>Academic and Faculty </a:t>
            </a:r>
            <a:r>
              <a:rPr lang="en-US" sz="2000" b="1" dirty="0" smtClean="0">
                <a:solidFill>
                  <a:schemeClr val="accent6">
                    <a:lumMod val="75000"/>
                  </a:schemeClr>
                </a:solidFill>
              </a:rPr>
              <a:t>Affairs</a:t>
            </a:r>
            <a:endParaRPr lang="en-US" sz="2000" b="1" dirty="0" smtClean="0">
              <a:solidFill>
                <a:schemeClr val="accent6">
                  <a:lumMod val="75000"/>
                </a:schemeClr>
              </a:solidFill>
            </a:endParaRPr>
          </a:p>
        </p:txBody>
      </p:sp>
      <p:sp>
        <p:nvSpPr>
          <p:cNvPr id="5" name="Slide Number Placeholder 4"/>
          <p:cNvSpPr>
            <a:spLocks noGrp="1"/>
          </p:cNvSpPr>
          <p:nvPr>
            <p:ph type="sldNum" sz="quarter" idx="12"/>
          </p:nvPr>
        </p:nvSpPr>
        <p:spPr/>
        <p:txBody>
          <a:bodyPr/>
          <a:lstStyle/>
          <a:p>
            <a:fld id="{D633DC50-05B9-4A58-8450-AF745B21D83E}" type="slidenum">
              <a:rPr lang="en-US" smtClean="0"/>
              <a:pPr/>
              <a:t>1</a:t>
            </a:fld>
            <a:endParaRPr lang="en-US" dirty="0"/>
          </a:p>
        </p:txBody>
      </p:sp>
      <p:pic>
        <p:nvPicPr>
          <p:cNvPr id="6" name="Content Placeholder 5" descr="lifemagi1.jpg"/>
          <p:cNvPicPr>
            <a:picLocks noChangeAspect="1"/>
          </p:cNvPicPr>
          <p:nvPr/>
        </p:nvPicPr>
        <p:blipFill>
          <a:blip r:embed="rId2" cstate="print"/>
          <a:stretch>
            <a:fillRect/>
          </a:stretch>
        </p:blipFill>
        <p:spPr>
          <a:xfrm>
            <a:off x="2590800" y="1600200"/>
            <a:ext cx="4191000" cy="358140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0" y="5909658"/>
            <a:ext cx="1685544" cy="45415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#6 - Letters: </a:t>
            </a:r>
            <a:r>
              <a:rPr lang="en-US" dirty="0" err="1" smtClean="0">
                <a:solidFill>
                  <a:schemeClr val="accent1">
                    <a:lumMod val="75000"/>
                  </a:schemeClr>
                </a:solidFill>
              </a:rPr>
              <a:t>Sci</a:t>
            </a:r>
            <a:r>
              <a:rPr lang="en-US" dirty="0" smtClean="0">
                <a:solidFill>
                  <a:schemeClr val="accent1">
                    <a:lumMod val="75000"/>
                  </a:schemeClr>
                </a:solidFill>
              </a:rPr>
              <a:t> Fi</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92500"/>
          </a:bodyPr>
          <a:lstStyle/>
          <a:p>
            <a:pPr marL="0" indent="0">
              <a:buNone/>
            </a:pPr>
            <a:r>
              <a:rPr lang="en-US" sz="2800" u="sng" dirty="0" smtClean="0"/>
              <a:t>#6: Letters </a:t>
            </a:r>
            <a:r>
              <a:rPr lang="en-US" sz="2800" u="sng" dirty="0"/>
              <a:t>are not Science Fiction Fantasy movies </a:t>
            </a:r>
            <a:endParaRPr lang="en-US" sz="2800" dirty="0"/>
          </a:p>
          <a:p>
            <a:r>
              <a:rPr lang="en-US" sz="2800" dirty="0" smtClean="0"/>
              <a:t>Your </a:t>
            </a:r>
            <a:r>
              <a:rPr lang="en-US" sz="2800" dirty="0"/>
              <a:t>audience is smart and </a:t>
            </a:r>
            <a:r>
              <a:rPr lang="en-US" sz="2800" dirty="0" smtClean="0"/>
              <a:t>knowledgeable: </a:t>
            </a:r>
            <a:r>
              <a:rPr lang="en-US" sz="2800" dirty="0"/>
              <a:t>be honest about the </a:t>
            </a:r>
            <a:r>
              <a:rPr lang="en-US" sz="2800" dirty="0" smtClean="0"/>
              <a:t>facts; </a:t>
            </a:r>
            <a:r>
              <a:rPr lang="en-US" sz="2800" dirty="0"/>
              <a:t>don’t sugar coat and don’t denigrate when the facts say otherwise.</a:t>
            </a:r>
          </a:p>
          <a:p>
            <a:r>
              <a:rPr lang="en-US" sz="2800" dirty="0" smtClean="0"/>
              <a:t>You </a:t>
            </a:r>
            <a:r>
              <a:rPr lang="en-US" sz="2800" dirty="0"/>
              <a:t>do not want other evaluators to read your letter and say, “</a:t>
            </a:r>
            <a:r>
              <a:rPr lang="en-US" sz="2800" dirty="0" smtClean="0"/>
              <a:t>How </a:t>
            </a:r>
            <a:r>
              <a:rPr lang="en-US" sz="2800" dirty="0"/>
              <a:t>can this chair say this person is a sterling teacher when the evaluations show he’s been below the department and college mean 4 out of 5 years?” </a:t>
            </a:r>
          </a:p>
          <a:p>
            <a:r>
              <a:rPr lang="en-US" sz="2800" dirty="0" smtClean="0"/>
              <a:t>You </a:t>
            </a:r>
            <a:r>
              <a:rPr lang="en-US" sz="2800" dirty="0"/>
              <a:t>can explain the record if needed, but don’t expect us to believe it’s a train if it walks like a duck.</a:t>
            </a:r>
          </a:p>
          <a:p>
            <a:endParaRPr lang="en-US" dirty="0"/>
          </a:p>
        </p:txBody>
      </p:sp>
      <p:sp>
        <p:nvSpPr>
          <p:cNvPr id="4" name="Slide Number Placeholder 3"/>
          <p:cNvSpPr>
            <a:spLocks noGrp="1"/>
          </p:cNvSpPr>
          <p:nvPr>
            <p:ph type="sldNum" sz="quarter" idx="12"/>
          </p:nvPr>
        </p:nvSpPr>
        <p:spPr/>
        <p:txBody>
          <a:bodyPr/>
          <a:lstStyle/>
          <a:p>
            <a:fld id="{D633DC50-05B9-4A58-8450-AF745B21D83E}" type="slidenum">
              <a:rPr lang="en-US" smtClean="0"/>
              <a:pPr/>
              <a:t>10</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
        <p:nvSpPr>
          <p:cNvPr id="6" name="&quot;No&quot; Symbol 5"/>
          <p:cNvSpPr/>
          <p:nvPr/>
        </p:nvSpPr>
        <p:spPr>
          <a:xfrm>
            <a:off x="5334000" y="303319"/>
            <a:ext cx="1371600" cy="1168893"/>
          </a:xfrm>
          <a:prstGeom prst="noSmoking">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507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rPr>
              <a:t>We Hope It Never Happens…</a:t>
            </a:r>
            <a:endParaRPr lang="en-US" dirty="0">
              <a:solidFill>
                <a:schemeClr val="accent6">
                  <a:lumMod val="75000"/>
                </a:schemeClr>
              </a:solidFill>
            </a:endParaRPr>
          </a:p>
        </p:txBody>
      </p:sp>
      <p:sp>
        <p:nvSpPr>
          <p:cNvPr id="3" name="Content Placeholder 2"/>
          <p:cNvSpPr>
            <a:spLocks noGrp="1"/>
          </p:cNvSpPr>
          <p:nvPr>
            <p:ph idx="1"/>
          </p:nvPr>
        </p:nvSpPr>
        <p:spPr/>
        <p:txBody>
          <a:bodyPr>
            <a:normAutofit/>
          </a:bodyPr>
          <a:lstStyle/>
          <a:p>
            <a:r>
              <a:rPr lang="en-US" dirty="0" smtClean="0"/>
              <a:t>No one wants to see a colleague’s appointment end or discipline imposed because of performance or behavioral issues.</a:t>
            </a:r>
          </a:p>
          <a:p>
            <a:r>
              <a:rPr lang="en-US" dirty="0" smtClean="0"/>
              <a:t>But it happens….and the chair will be involved if it does.</a:t>
            </a:r>
          </a:p>
          <a:p>
            <a:r>
              <a:rPr lang="en-US" dirty="0"/>
              <a:t>U</a:t>
            </a:r>
            <a:r>
              <a:rPr lang="en-US" dirty="0" smtClean="0"/>
              <a:t>nderstand the processes; ostrich feathers will not look good on you. </a:t>
            </a:r>
          </a:p>
        </p:txBody>
      </p:sp>
      <p:sp>
        <p:nvSpPr>
          <p:cNvPr id="4" name="Slide Number Placeholder 3"/>
          <p:cNvSpPr>
            <a:spLocks noGrp="1"/>
          </p:cNvSpPr>
          <p:nvPr>
            <p:ph type="sldNum" sz="quarter" idx="12"/>
          </p:nvPr>
        </p:nvSpPr>
        <p:spPr/>
        <p:txBody>
          <a:bodyPr/>
          <a:lstStyle/>
          <a:p>
            <a:fld id="{D633DC50-05B9-4A58-8450-AF745B21D83E}" type="slidenum">
              <a:rPr lang="en-US" smtClean="0"/>
              <a:pPr/>
              <a:t>11</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extLst>
      <p:ext uri="{BB962C8B-B14F-4D97-AF65-F5344CB8AC3E}">
        <p14:creationId xmlns:p14="http://schemas.microsoft.com/office/powerpoint/2010/main" val="20836314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1">
                    <a:lumMod val="75000"/>
                  </a:schemeClr>
                </a:solidFill>
              </a:rPr>
              <a:t>Connecting </a:t>
            </a:r>
            <a:r>
              <a:rPr lang="en-US" sz="3600" dirty="0">
                <a:solidFill>
                  <a:schemeClr val="accent1">
                    <a:lumMod val="75000"/>
                  </a:schemeClr>
                </a:solidFill>
              </a:rPr>
              <a:t>E</a:t>
            </a:r>
            <a:r>
              <a:rPr lang="en-US" sz="3600" dirty="0" smtClean="0">
                <a:solidFill>
                  <a:schemeClr val="accent1">
                    <a:lumMod val="75000"/>
                  </a:schemeClr>
                </a:solidFill>
              </a:rPr>
              <a:t>valuation and Discipline</a:t>
            </a:r>
            <a:endParaRPr lang="en-US" sz="3600"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20000"/>
          </a:bodyPr>
          <a:lstStyle/>
          <a:p>
            <a:r>
              <a:rPr lang="en-US" sz="3300" dirty="0" smtClean="0"/>
              <a:t>Evaluations of faculty can encourage and reward achievement; but are also necessary in mitigating disasters.</a:t>
            </a:r>
          </a:p>
          <a:p>
            <a:r>
              <a:rPr lang="en-US" sz="3300" dirty="0" smtClean="0"/>
              <a:t>Evaluations are a key piece of equipment in the chair’s “toolkit.”</a:t>
            </a:r>
          </a:p>
          <a:p>
            <a:r>
              <a:rPr lang="en-US" sz="3300" dirty="0" smtClean="0"/>
              <a:t>It is the piece most completely in the control of departments and colleges, and the first line of defense when “bad behavior” occurs.</a:t>
            </a:r>
          </a:p>
          <a:p>
            <a:r>
              <a:rPr lang="en-US" sz="3300" dirty="0" smtClean="0"/>
              <a:t>If the evaluation piece is right, the rest is much easier.</a:t>
            </a:r>
          </a:p>
          <a:p>
            <a:r>
              <a:rPr lang="en-US" sz="3500" dirty="0" smtClean="0"/>
              <a:t>AND….</a:t>
            </a:r>
          </a:p>
        </p:txBody>
      </p:sp>
      <p:sp>
        <p:nvSpPr>
          <p:cNvPr id="4" name="Slide Number Placeholder 3"/>
          <p:cNvSpPr>
            <a:spLocks noGrp="1"/>
          </p:cNvSpPr>
          <p:nvPr>
            <p:ph type="sldNum" sz="quarter" idx="12"/>
          </p:nvPr>
        </p:nvSpPr>
        <p:spPr/>
        <p:txBody>
          <a:bodyPr/>
          <a:lstStyle/>
          <a:p>
            <a:fld id="{D633DC50-05B9-4A58-8450-AF745B21D83E}" type="slidenum">
              <a:rPr lang="en-US" smtClean="0"/>
              <a:pPr/>
              <a:t>12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You are not expected to do this alone….</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a:bodyPr>
          <a:lstStyle/>
          <a:p>
            <a:pPr>
              <a:buNone/>
            </a:pPr>
            <a:r>
              <a:rPr lang="en-US" sz="2800" dirty="0" smtClean="0"/>
              <a:t>“The following information is for</a:t>
            </a:r>
          </a:p>
          <a:p>
            <a:pPr>
              <a:buNone/>
            </a:pPr>
            <a:r>
              <a:rPr lang="en-US" sz="2800" dirty="0"/>
              <a:t>p</a:t>
            </a:r>
            <a:r>
              <a:rPr lang="en-US" sz="2800" dirty="0" smtClean="0"/>
              <a:t>rofessional drivers on a closed course….”</a:t>
            </a:r>
          </a:p>
        </p:txBody>
      </p:sp>
      <p:pic>
        <p:nvPicPr>
          <p:cNvPr id="4" name="Picture 3" descr="tuscany-landscape_35983.jpg"/>
          <p:cNvPicPr>
            <a:picLocks noChangeAspect="1"/>
          </p:cNvPicPr>
          <p:nvPr/>
        </p:nvPicPr>
        <p:blipFill>
          <a:blip r:embed="rId2" cstate="print"/>
          <a:stretch>
            <a:fillRect/>
          </a:stretch>
        </p:blipFill>
        <p:spPr>
          <a:xfrm>
            <a:off x="2819400" y="2592324"/>
            <a:ext cx="5943600" cy="3505200"/>
          </a:xfrm>
          <a:prstGeom prst="rect">
            <a:avLst/>
          </a:prstGeom>
        </p:spPr>
      </p:pic>
      <p:sp>
        <p:nvSpPr>
          <p:cNvPr id="5" name="Slide Number Placeholder 4"/>
          <p:cNvSpPr>
            <a:spLocks noGrp="1"/>
          </p:cNvSpPr>
          <p:nvPr>
            <p:ph type="sldNum" sz="quarter" idx="12"/>
          </p:nvPr>
        </p:nvSpPr>
        <p:spPr/>
        <p:txBody>
          <a:bodyPr/>
          <a:lstStyle/>
          <a:p>
            <a:fld id="{D633DC50-05B9-4A58-8450-AF745B21D83E}" type="slidenum">
              <a:rPr lang="en-US" smtClean="0"/>
              <a:pPr/>
              <a:t>13</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extLst>
      <p:ext uri="{BB962C8B-B14F-4D97-AF65-F5344CB8AC3E}">
        <p14:creationId xmlns:p14="http://schemas.microsoft.com/office/powerpoint/2010/main" val="2302797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1"/>
            <a:ext cx="7772400" cy="609600"/>
          </a:xfrm>
        </p:spPr>
        <p:txBody>
          <a:bodyPr>
            <a:normAutofit/>
          </a:bodyPr>
          <a:lstStyle/>
          <a:p>
            <a:r>
              <a:rPr lang="en-US" sz="3200" dirty="0" smtClean="0">
                <a:solidFill>
                  <a:schemeClr val="accent1">
                    <a:lumMod val="75000"/>
                  </a:schemeClr>
                </a:solidFill>
              </a:rPr>
              <a:t>Evaluation</a:t>
            </a:r>
            <a:r>
              <a:rPr lang="en-US" sz="3200" dirty="0">
                <a:solidFill>
                  <a:schemeClr val="accent1">
                    <a:lumMod val="75000"/>
                  </a:schemeClr>
                </a:solidFill>
              </a:rPr>
              <a:t> </a:t>
            </a:r>
            <a:r>
              <a:rPr lang="en-US" sz="3200" dirty="0" smtClean="0">
                <a:solidFill>
                  <a:schemeClr val="accent1">
                    <a:lumMod val="75000"/>
                  </a:schemeClr>
                </a:solidFill>
              </a:rPr>
              <a:t>&amp; Discipline</a:t>
            </a:r>
            <a:endParaRPr lang="en-US" sz="3200" dirty="0">
              <a:solidFill>
                <a:schemeClr val="accent1">
                  <a:lumMod val="75000"/>
                </a:schemeClr>
              </a:solidFill>
            </a:endParaRPr>
          </a:p>
        </p:txBody>
      </p:sp>
      <p:sp>
        <p:nvSpPr>
          <p:cNvPr id="3" name="Subtitle 2"/>
          <p:cNvSpPr>
            <a:spLocks noGrp="1"/>
          </p:cNvSpPr>
          <p:nvPr>
            <p:ph type="subTitle" idx="1"/>
          </p:nvPr>
        </p:nvSpPr>
        <p:spPr>
          <a:xfrm>
            <a:off x="1295400" y="838200"/>
            <a:ext cx="6400800" cy="457200"/>
          </a:xfrm>
        </p:spPr>
        <p:txBody>
          <a:bodyPr>
            <a:normAutofit/>
          </a:bodyPr>
          <a:lstStyle/>
          <a:p>
            <a:r>
              <a:rPr lang="en-US" sz="2400" dirty="0" smtClean="0"/>
              <a:t>The Total Picture</a:t>
            </a:r>
            <a:endParaRPr lang="en-US" sz="2400" dirty="0"/>
          </a:p>
        </p:txBody>
      </p:sp>
      <p:sp>
        <p:nvSpPr>
          <p:cNvPr id="4" name="Rectangle 3"/>
          <p:cNvSpPr/>
          <p:nvPr/>
        </p:nvSpPr>
        <p:spPr>
          <a:xfrm>
            <a:off x="2386466" y="1575786"/>
            <a:ext cx="1371600" cy="76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2"/>
                </a:solidFill>
              </a:rPr>
              <a:t>Annual Evaluations</a:t>
            </a:r>
            <a:endParaRPr lang="en-US" dirty="0">
              <a:solidFill>
                <a:schemeClr val="tx2"/>
              </a:solidFill>
            </a:endParaRPr>
          </a:p>
        </p:txBody>
      </p:sp>
      <p:sp>
        <p:nvSpPr>
          <p:cNvPr id="5" name="Oval 4"/>
          <p:cNvSpPr/>
          <p:nvPr/>
        </p:nvSpPr>
        <p:spPr>
          <a:xfrm>
            <a:off x="304800" y="990600"/>
            <a:ext cx="17526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Mid-term Review</a:t>
            </a:r>
            <a:endParaRPr lang="en-US" dirty="0"/>
          </a:p>
        </p:txBody>
      </p:sp>
      <p:sp>
        <p:nvSpPr>
          <p:cNvPr id="7" name="Rounded Rectangle 6"/>
          <p:cNvSpPr/>
          <p:nvPr/>
        </p:nvSpPr>
        <p:spPr>
          <a:xfrm>
            <a:off x="2514600" y="3124200"/>
            <a:ext cx="1600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Sustained Performance Evaluations</a:t>
            </a:r>
            <a:endParaRPr lang="en-US" dirty="0"/>
          </a:p>
        </p:txBody>
      </p:sp>
      <p:sp>
        <p:nvSpPr>
          <p:cNvPr id="10" name="Rounded Rectangle 9"/>
          <p:cNvSpPr/>
          <p:nvPr/>
        </p:nvSpPr>
        <p:spPr>
          <a:xfrm>
            <a:off x="2514600" y="4876800"/>
            <a:ext cx="1524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Remediation Plan</a:t>
            </a:r>
            <a:endParaRPr lang="en-US" dirty="0"/>
          </a:p>
        </p:txBody>
      </p:sp>
      <p:sp>
        <p:nvSpPr>
          <p:cNvPr id="11" name="Horizontal Scroll 10"/>
          <p:cNvSpPr/>
          <p:nvPr/>
        </p:nvSpPr>
        <p:spPr>
          <a:xfrm>
            <a:off x="4648200" y="4724400"/>
            <a:ext cx="15240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Changed Behavior</a:t>
            </a:r>
            <a:endParaRPr lang="en-US" dirty="0"/>
          </a:p>
        </p:txBody>
      </p:sp>
      <p:sp>
        <p:nvSpPr>
          <p:cNvPr id="13" name="Horizontal Scroll 12"/>
          <p:cNvSpPr/>
          <p:nvPr/>
        </p:nvSpPr>
        <p:spPr>
          <a:xfrm>
            <a:off x="6858000" y="4495800"/>
            <a:ext cx="16764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Termination</a:t>
            </a:r>
            <a:endParaRPr lang="en-US" dirty="0"/>
          </a:p>
        </p:txBody>
      </p:sp>
      <p:sp>
        <p:nvSpPr>
          <p:cNvPr id="14" name="Rectangle 13"/>
          <p:cNvSpPr/>
          <p:nvPr/>
        </p:nvSpPr>
        <p:spPr>
          <a:xfrm>
            <a:off x="6858000" y="15240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Investigations: EEO, HR, OAA, OIA, etc.</a:t>
            </a:r>
            <a:endParaRPr lang="en-US" dirty="0"/>
          </a:p>
        </p:txBody>
      </p:sp>
      <p:sp>
        <p:nvSpPr>
          <p:cNvPr id="19" name="Rectangle 18"/>
          <p:cNvSpPr/>
          <p:nvPr/>
        </p:nvSpPr>
        <p:spPr>
          <a:xfrm>
            <a:off x="6324600" y="29718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Discipline</a:t>
            </a:r>
            <a:endParaRPr lang="en-US" dirty="0"/>
          </a:p>
        </p:txBody>
      </p:sp>
      <p:cxnSp>
        <p:nvCxnSpPr>
          <p:cNvPr id="22" name="Straight Arrow Connector 21"/>
          <p:cNvCxnSpPr>
            <a:endCxn id="19" idx="0"/>
          </p:cNvCxnSpPr>
          <p:nvPr/>
        </p:nvCxnSpPr>
        <p:spPr>
          <a:xfrm rot="5400000">
            <a:off x="6953250" y="2533650"/>
            <a:ext cx="457200" cy="4191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13" idx="0"/>
          </p:cNvCxnSpPr>
          <p:nvPr/>
        </p:nvCxnSpPr>
        <p:spPr>
          <a:xfrm rot="16200000" flipH="1">
            <a:off x="6945821" y="3874579"/>
            <a:ext cx="967359" cy="5334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8" name="Left Arrow 27"/>
          <p:cNvSpPr/>
          <p:nvPr/>
        </p:nvSpPr>
        <p:spPr>
          <a:xfrm>
            <a:off x="3886200" y="1752600"/>
            <a:ext cx="29718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Up-Down Arrow 28"/>
          <p:cNvSpPr/>
          <p:nvPr/>
        </p:nvSpPr>
        <p:spPr>
          <a:xfrm>
            <a:off x="2895600" y="2438400"/>
            <a:ext cx="152400" cy="6096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a:off x="3505200" y="4114800"/>
            <a:ext cx="121919"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Arrow 30"/>
          <p:cNvSpPr/>
          <p:nvPr/>
        </p:nvSpPr>
        <p:spPr>
          <a:xfrm>
            <a:off x="4114800" y="5029200"/>
            <a:ext cx="533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p:cNvSpPr/>
          <p:nvPr/>
        </p:nvSpPr>
        <p:spPr>
          <a:xfrm>
            <a:off x="6248400" y="4953000"/>
            <a:ext cx="6096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p:nvPr/>
        </p:nvCxnSpPr>
        <p:spPr>
          <a:xfrm rot="5400000">
            <a:off x="5486400" y="3810000"/>
            <a:ext cx="1066800" cy="9144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p:nvPr/>
        </p:nvCxnSpPr>
        <p:spPr>
          <a:xfrm>
            <a:off x="3886200" y="2286000"/>
            <a:ext cx="2895600" cy="2590800"/>
          </a:xfrm>
          <a:prstGeom prst="curvedConnector3">
            <a:avLst>
              <a:gd name="adj1" fmla="val 50000"/>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3" name="Curved Right Arrow 22"/>
          <p:cNvSpPr/>
          <p:nvPr/>
        </p:nvSpPr>
        <p:spPr>
          <a:xfrm flipV="1">
            <a:off x="1600200" y="1828800"/>
            <a:ext cx="731520" cy="3352800"/>
          </a:xfrm>
          <a:prstGeom prst="curv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5" name="Straight Arrow Connector 24"/>
          <p:cNvCxnSpPr/>
          <p:nvPr/>
        </p:nvCxnSpPr>
        <p:spPr>
          <a:xfrm rot="10800000">
            <a:off x="3832934" y="1956787"/>
            <a:ext cx="2438400" cy="12192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4" name="Slide Number Placeholder 23"/>
          <p:cNvSpPr>
            <a:spLocks noGrp="1"/>
          </p:cNvSpPr>
          <p:nvPr>
            <p:ph type="sldNum" sz="quarter" idx="12"/>
          </p:nvPr>
        </p:nvSpPr>
        <p:spPr/>
        <p:txBody>
          <a:bodyPr/>
          <a:lstStyle/>
          <a:p>
            <a:fld id="{D633DC50-05B9-4A58-8450-AF745B21D83E}" type="slidenum">
              <a:rPr lang="en-US" smtClean="0"/>
              <a:pPr/>
              <a:t>14</a:t>
            </a:fld>
            <a:endParaRPr lang="en-US"/>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solidFill>
                  <a:schemeClr val="accent1">
                    <a:lumMod val="75000"/>
                  </a:schemeClr>
                </a:solidFill>
              </a:rPr>
              <a:t>Mid-Term Evaluation</a:t>
            </a:r>
            <a:endParaRPr lang="en-US" sz="3200" dirty="0">
              <a:solidFill>
                <a:schemeClr val="accent1">
                  <a:lumMod val="75000"/>
                </a:schemeClr>
              </a:solidFill>
            </a:endParaRPr>
          </a:p>
        </p:txBody>
      </p:sp>
      <p:sp>
        <p:nvSpPr>
          <p:cNvPr id="3" name="Content Placeholder 2"/>
          <p:cNvSpPr>
            <a:spLocks noGrp="1"/>
          </p:cNvSpPr>
          <p:nvPr>
            <p:ph idx="1"/>
          </p:nvPr>
        </p:nvSpPr>
        <p:spPr>
          <a:xfrm>
            <a:off x="457200" y="838200"/>
            <a:ext cx="8229600" cy="533400"/>
          </a:xfrm>
        </p:spPr>
        <p:txBody>
          <a:bodyPr>
            <a:normAutofit/>
          </a:bodyPr>
          <a:lstStyle/>
          <a:p>
            <a:pPr algn="ctr">
              <a:buNone/>
            </a:pPr>
            <a:r>
              <a:rPr lang="en-US" sz="2400" dirty="0" smtClean="0"/>
              <a:t>Tenure-Track Only</a:t>
            </a:r>
            <a:endParaRPr lang="en-US" sz="2400" dirty="0"/>
          </a:p>
        </p:txBody>
      </p:sp>
      <p:sp>
        <p:nvSpPr>
          <p:cNvPr id="4" name="Oval 3"/>
          <p:cNvSpPr/>
          <p:nvPr/>
        </p:nvSpPr>
        <p:spPr>
          <a:xfrm>
            <a:off x="533400" y="2819400"/>
            <a:ext cx="1905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Mid-term Review</a:t>
            </a:r>
            <a:endParaRPr lang="en-US" dirty="0"/>
          </a:p>
        </p:txBody>
      </p:sp>
      <p:sp>
        <p:nvSpPr>
          <p:cNvPr id="6" name="TextBox 5"/>
          <p:cNvSpPr txBox="1"/>
          <p:nvPr/>
        </p:nvSpPr>
        <p:spPr>
          <a:xfrm>
            <a:off x="4800600" y="3048000"/>
            <a:ext cx="2590800" cy="2308324"/>
          </a:xfrm>
          <a:prstGeom prst="rect">
            <a:avLst/>
          </a:prstGeom>
          <a:noFill/>
        </p:spPr>
        <p:txBody>
          <a:bodyPr wrap="square" rtlCol="0">
            <a:spAutoFit/>
          </a:bodyPr>
          <a:lstStyle/>
          <a:p>
            <a:r>
              <a:rPr lang="en-US" dirty="0" smtClean="0"/>
              <a:t>Stand-alone process not connected to discipline or termination; </a:t>
            </a:r>
            <a:r>
              <a:rPr lang="en-US" b="1" dirty="0" smtClean="0"/>
              <a:t>not used for evaluation or </a:t>
            </a:r>
            <a:r>
              <a:rPr lang="en-US" b="1" dirty="0" smtClean="0"/>
              <a:t>discipline.</a:t>
            </a:r>
            <a:endParaRPr lang="en-US" dirty="0" smtClean="0"/>
          </a:p>
          <a:p>
            <a:r>
              <a:rPr lang="en-US" dirty="0" smtClean="0"/>
              <a:t>Part of tenure probationary </a:t>
            </a:r>
            <a:r>
              <a:rPr lang="en-US" dirty="0" smtClean="0"/>
              <a:t>period.</a:t>
            </a:r>
          </a:p>
          <a:p>
            <a:r>
              <a:rPr lang="en-US" dirty="0" smtClean="0"/>
              <a:t>Includes review at college level.</a:t>
            </a:r>
            <a:endParaRPr lang="en-US" dirty="0"/>
          </a:p>
        </p:txBody>
      </p:sp>
      <p:sp>
        <p:nvSpPr>
          <p:cNvPr id="9" name="Right Arrow 8"/>
          <p:cNvSpPr/>
          <p:nvPr/>
        </p:nvSpPr>
        <p:spPr>
          <a:xfrm>
            <a:off x="3124200" y="3124200"/>
            <a:ext cx="978408" cy="484632"/>
          </a:xfrm>
          <a:prstGeom prst="rightArrow">
            <a:avLst/>
          </a:prstGeom>
          <a:solidFill>
            <a:schemeClr val="accent6">
              <a:lumMod val="7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D633DC50-05B9-4A58-8450-AF745B21D83E}" type="slidenum">
              <a:rPr lang="en-US" smtClean="0"/>
              <a:pPr/>
              <a:t>15</a:t>
            </a:fld>
            <a:endParaRPr 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1">
                    <a:lumMod val="75000"/>
                  </a:schemeClr>
                </a:solidFill>
              </a:rPr>
              <a:t>Annual &amp; Sustained Performance Evaluations</a:t>
            </a:r>
            <a:endParaRPr lang="en-US" sz="3200" dirty="0">
              <a:solidFill>
                <a:schemeClr val="accent1">
                  <a:lumMod val="75000"/>
                </a:schemeClr>
              </a:solidFill>
            </a:endParaRPr>
          </a:p>
        </p:txBody>
      </p:sp>
      <p:sp>
        <p:nvSpPr>
          <p:cNvPr id="18" name="Slide Number Placeholder 17"/>
          <p:cNvSpPr>
            <a:spLocks noGrp="1"/>
          </p:cNvSpPr>
          <p:nvPr>
            <p:ph type="sldNum" sz="quarter" idx="12"/>
          </p:nvPr>
        </p:nvSpPr>
        <p:spPr/>
        <p:txBody>
          <a:bodyPr/>
          <a:lstStyle/>
          <a:p>
            <a:fld id="{D633DC50-05B9-4A58-8450-AF745B21D83E}" type="slidenum">
              <a:rPr lang="en-US" smtClean="0"/>
              <a:pPr/>
              <a:t>16</a:t>
            </a:fld>
            <a:endParaRPr lang="en-US"/>
          </a:p>
        </p:txBody>
      </p:sp>
      <p:sp>
        <p:nvSpPr>
          <p:cNvPr id="4" name="Rectangle 3"/>
          <p:cNvSpPr/>
          <p:nvPr/>
        </p:nvSpPr>
        <p:spPr>
          <a:xfrm>
            <a:off x="2514600" y="1600200"/>
            <a:ext cx="1371600" cy="76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2"/>
                </a:solidFill>
              </a:rPr>
              <a:t>Annual Evaluations</a:t>
            </a:r>
            <a:endParaRPr lang="en-US" dirty="0">
              <a:solidFill>
                <a:schemeClr val="tx2"/>
              </a:solidFill>
            </a:endParaRPr>
          </a:p>
        </p:txBody>
      </p:sp>
      <p:sp>
        <p:nvSpPr>
          <p:cNvPr id="7" name="Rounded Rectangle 6"/>
          <p:cNvSpPr/>
          <p:nvPr/>
        </p:nvSpPr>
        <p:spPr>
          <a:xfrm>
            <a:off x="2514600" y="3124200"/>
            <a:ext cx="1600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Sustained Performance Evaluations</a:t>
            </a:r>
            <a:endParaRPr lang="en-US" dirty="0"/>
          </a:p>
        </p:txBody>
      </p:sp>
      <p:sp>
        <p:nvSpPr>
          <p:cNvPr id="10" name="Rounded Rectangle 9"/>
          <p:cNvSpPr/>
          <p:nvPr/>
        </p:nvSpPr>
        <p:spPr>
          <a:xfrm>
            <a:off x="2514600" y="4648200"/>
            <a:ext cx="1524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Remediation Plan</a:t>
            </a:r>
            <a:endParaRPr lang="en-US" dirty="0"/>
          </a:p>
        </p:txBody>
      </p:sp>
      <p:sp>
        <p:nvSpPr>
          <p:cNvPr id="14" name="Down Arrow 13"/>
          <p:cNvSpPr/>
          <p:nvPr/>
        </p:nvSpPr>
        <p:spPr>
          <a:xfrm>
            <a:off x="3657600" y="4101853"/>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Down Arrow 14"/>
          <p:cNvSpPr/>
          <p:nvPr/>
        </p:nvSpPr>
        <p:spPr>
          <a:xfrm>
            <a:off x="2743200" y="2438400"/>
            <a:ext cx="152400" cy="6096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orizontal Scroll 10"/>
          <p:cNvSpPr/>
          <p:nvPr/>
        </p:nvSpPr>
        <p:spPr>
          <a:xfrm>
            <a:off x="4648200" y="4572000"/>
            <a:ext cx="12192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Changed Behavior</a:t>
            </a:r>
            <a:endParaRPr lang="en-US" dirty="0"/>
          </a:p>
        </p:txBody>
      </p:sp>
      <p:sp>
        <p:nvSpPr>
          <p:cNvPr id="12" name="Horizontal Scroll 11"/>
          <p:cNvSpPr/>
          <p:nvPr/>
        </p:nvSpPr>
        <p:spPr>
          <a:xfrm>
            <a:off x="6781800" y="4572000"/>
            <a:ext cx="15240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Termination?</a:t>
            </a:r>
            <a:endParaRPr lang="en-US" dirty="0"/>
          </a:p>
        </p:txBody>
      </p:sp>
      <p:sp>
        <p:nvSpPr>
          <p:cNvPr id="13" name="Right Arrow 12"/>
          <p:cNvSpPr/>
          <p:nvPr/>
        </p:nvSpPr>
        <p:spPr>
          <a:xfrm>
            <a:off x="4114800" y="5029200"/>
            <a:ext cx="457200" cy="1219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5943600" y="5029200"/>
            <a:ext cx="685800" cy="1219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urved Right Arrow 16"/>
          <p:cNvSpPr/>
          <p:nvPr/>
        </p:nvSpPr>
        <p:spPr>
          <a:xfrm flipV="1">
            <a:off x="1600200" y="1828800"/>
            <a:ext cx="731520" cy="3352800"/>
          </a:xfrm>
          <a:prstGeom prst="curv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ppt_x"/>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1" grpId="0" animBg="1"/>
      <p:bldP spid="12" grpId="0" animBg="1"/>
      <p:bldP spid="13" grpId="0"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1"/>
            <a:ext cx="7772400" cy="609600"/>
          </a:xfrm>
        </p:spPr>
        <p:txBody>
          <a:bodyPr>
            <a:normAutofit/>
          </a:bodyPr>
          <a:lstStyle/>
          <a:p>
            <a:r>
              <a:rPr lang="en-US" sz="3200" dirty="0" smtClean="0">
                <a:solidFill>
                  <a:schemeClr val="accent1">
                    <a:lumMod val="75000"/>
                  </a:schemeClr>
                </a:solidFill>
              </a:rPr>
              <a:t>Unsatisfactory Annual Evaluation</a:t>
            </a:r>
            <a:endParaRPr lang="en-US" sz="3200" dirty="0">
              <a:solidFill>
                <a:schemeClr val="accent1">
                  <a:lumMod val="75000"/>
                </a:schemeClr>
              </a:solidFill>
            </a:endParaRPr>
          </a:p>
        </p:txBody>
      </p:sp>
      <p:sp>
        <p:nvSpPr>
          <p:cNvPr id="3" name="Subtitle 2"/>
          <p:cNvSpPr>
            <a:spLocks noGrp="1"/>
          </p:cNvSpPr>
          <p:nvPr>
            <p:ph type="subTitle" idx="1"/>
          </p:nvPr>
        </p:nvSpPr>
        <p:spPr>
          <a:xfrm>
            <a:off x="1295400" y="838200"/>
            <a:ext cx="6400800" cy="457200"/>
          </a:xfrm>
        </p:spPr>
        <p:txBody>
          <a:bodyPr>
            <a:noAutofit/>
          </a:bodyPr>
          <a:lstStyle/>
          <a:p>
            <a:r>
              <a:rPr lang="en-US" sz="2400" dirty="0" smtClean="0"/>
              <a:t>Untenured</a:t>
            </a:r>
            <a:r>
              <a:rPr lang="en-US" sz="2400" dirty="0"/>
              <a:t> </a:t>
            </a:r>
            <a:r>
              <a:rPr lang="en-US" sz="2400" dirty="0" smtClean="0"/>
              <a:t>and non-Tenure-Track</a:t>
            </a:r>
          </a:p>
        </p:txBody>
      </p:sp>
      <p:sp>
        <p:nvSpPr>
          <p:cNvPr id="4" name="Rectangle 3"/>
          <p:cNvSpPr/>
          <p:nvPr/>
        </p:nvSpPr>
        <p:spPr>
          <a:xfrm>
            <a:off x="2362200" y="2057400"/>
            <a:ext cx="1371600" cy="76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2"/>
                </a:solidFill>
              </a:rPr>
              <a:t>Annual Evaluations</a:t>
            </a:r>
            <a:endParaRPr lang="en-US" dirty="0">
              <a:solidFill>
                <a:schemeClr val="tx2"/>
              </a:solidFill>
            </a:endParaRPr>
          </a:p>
        </p:txBody>
      </p:sp>
      <p:sp>
        <p:nvSpPr>
          <p:cNvPr id="13" name="Horizontal Scroll 12"/>
          <p:cNvSpPr/>
          <p:nvPr/>
        </p:nvSpPr>
        <p:spPr>
          <a:xfrm>
            <a:off x="6858000" y="4741164"/>
            <a:ext cx="16764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Termination?</a:t>
            </a:r>
            <a:endParaRPr lang="en-US" dirty="0"/>
          </a:p>
        </p:txBody>
      </p:sp>
      <p:cxnSp>
        <p:nvCxnSpPr>
          <p:cNvPr id="20" name="Curved Connector 19"/>
          <p:cNvCxnSpPr/>
          <p:nvPr/>
        </p:nvCxnSpPr>
        <p:spPr>
          <a:xfrm>
            <a:off x="3810000" y="2514600"/>
            <a:ext cx="2971800" cy="2743200"/>
          </a:xfrm>
          <a:prstGeom prst="curvedConnector3">
            <a:avLst>
              <a:gd name="adj1" fmla="val 50000"/>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D633DC50-05B9-4A58-8450-AF745B21D83E}" type="slidenum">
              <a:rPr lang="en-US" smtClean="0"/>
              <a:pPr/>
              <a:t>17</a:t>
            </a:fld>
            <a:endParaRPr 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1">
                    <a:lumMod val="75000"/>
                  </a:schemeClr>
                </a:solidFill>
              </a:rPr>
              <a:t>Results of Investigation &amp; Discipline</a:t>
            </a:r>
            <a:endParaRPr lang="en-US" sz="3200" dirty="0">
              <a:solidFill>
                <a:schemeClr val="accent1">
                  <a:lumMod val="75000"/>
                </a:schemeClr>
              </a:solidFill>
            </a:endParaRPr>
          </a:p>
        </p:txBody>
      </p:sp>
      <p:sp>
        <p:nvSpPr>
          <p:cNvPr id="15" name="Slide Number Placeholder 14"/>
          <p:cNvSpPr>
            <a:spLocks noGrp="1"/>
          </p:cNvSpPr>
          <p:nvPr>
            <p:ph type="sldNum" sz="quarter" idx="12"/>
          </p:nvPr>
        </p:nvSpPr>
        <p:spPr/>
        <p:txBody>
          <a:bodyPr/>
          <a:lstStyle/>
          <a:p>
            <a:fld id="{D633DC50-05B9-4A58-8450-AF745B21D83E}" type="slidenum">
              <a:rPr lang="en-US" smtClean="0"/>
              <a:pPr/>
              <a:t>18</a:t>
            </a:fld>
            <a:endParaRPr lang="en-US"/>
          </a:p>
        </p:txBody>
      </p:sp>
      <p:sp>
        <p:nvSpPr>
          <p:cNvPr id="11" name="Horizontal Scroll 10"/>
          <p:cNvSpPr/>
          <p:nvPr/>
        </p:nvSpPr>
        <p:spPr>
          <a:xfrm>
            <a:off x="4648200" y="4495800"/>
            <a:ext cx="15240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Changed Behavior</a:t>
            </a:r>
            <a:endParaRPr lang="en-US" dirty="0"/>
          </a:p>
        </p:txBody>
      </p:sp>
      <p:sp>
        <p:nvSpPr>
          <p:cNvPr id="13" name="Horizontal Scroll 12"/>
          <p:cNvSpPr/>
          <p:nvPr/>
        </p:nvSpPr>
        <p:spPr>
          <a:xfrm>
            <a:off x="6858000" y="4495800"/>
            <a:ext cx="16764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Termination</a:t>
            </a:r>
            <a:endParaRPr lang="en-US" dirty="0"/>
          </a:p>
        </p:txBody>
      </p:sp>
      <p:sp>
        <p:nvSpPr>
          <p:cNvPr id="14" name="Rectangle 13"/>
          <p:cNvSpPr/>
          <p:nvPr/>
        </p:nvSpPr>
        <p:spPr>
          <a:xfrm>
            <a:off x="6858000" y="15240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Investigations: EEO, HR, OAA, OIA, etc.</a:t>
            </a:r>
          </a:p>
        </p:txBody>
      </p:sp>
      <p:sp>
        <p:nvSpPr>
          <p:cNvPr id="19" name="Rectangle 18"/>
          <p:cNvSpPr/>
          <p:nvPr/>
        </p:nvSpPr>
        <p:spPr>
          <a:xfrm>
            <a:off x="6324600" y="29718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Discipline</a:t>
            </a:r>
            <a:endParaRPr lang="en-US" dirty="0"/>
          </a:p>
        </p:txBody>
      </p:sp>
      <p:cxnSp>
        <p:nvCxnSpPr>
          <p:cNvPr id="22" name="Straight Arrow Connector 21"/>
          <p:cNvCxnSpPr>
            <a:endCxn id="19" idx="0"/>
          </p:cNvCxnSpPr>
          <p:nvPr/>
        </p:nvCxnSpPr>
        <p:spPr>
          <a:xfrm rot="5400000">
            <a:off x="6953250" y="2533650"/>
            <a:ext cx="457200" cy="4191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13" idx="0"/>
          </p:cNvCxnSpPr>
          <p:nvPr/>
        </p:nvCxnSpPr>
        <p:spPr>
          <a:xfrm rot="16200000" flipH="1">
            <a:off x="6945821" y="3874579"/>
            <a:ext cx="967359" cy="5334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32" name="Right Arrow 31"/>
          <p:cNvSpPr/>
          <p:nvPr/>
        </p:nvSpPr>
        <p:spPr>
          <a:xfrm>
            <a:off x="6248400" y="4953000"/>
            <a:ext cx="6096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p:nvPr/>
        </p:nvCxnSpPr>
        <p:spPr>
          <a:xfrm rot="5400000">
            <a:off x="5562600" y="3657600"/>
            <a:ext cx="914400" cy="9144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828800" y="1676400"/>
            <a:ext cx="1371600" cy="76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2"/>
                </a:solidFill>
              </a:rPr>
              <a:t>Annual Evaluations</a:t>
            </a:r>
            <a:endParaRPr lang="en-US" dirty="0">
              <a:solidFill>
                <a:schemeClr val="tx2"/>
              </a:solidFill>
            </a:endParaRPr>
          </a:p>
        </p:txBody>
      </p:sp>
      <p:cxnSp>
        <p:nvCxnSpPr>
          <p:cNvPr id="16" name="Straight Arrow Connector 15"/>
          <p:cNvCxnSpPr>
            <a:stCxn id="19" idx="1"/>
          </p:cNvCxnSpPr>
          <p:nvPr/>
        </p:nvCxnSpPr>
        <p:spPr>
          <a:xfrm rot="10800000">
            <a:off x="3200400" y="1905000"/>
            <a:ext cx="3124200" cy="14097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
        <p:nvSpPr>
          <p:cNvPr id="4" name="Left Arrow 3"/>
          <p:cNvSpPr/>
          <p:nvPr/>
        </p:nvSpPr>
        <p:spPr>
          <a:xfrm>
            <a:off x="3657600" y="1776984"/>
            <a:ext cx="3048000" cy="12115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ppt_x"/>
                                          </p:val>
                                        </p:tav>
                                        <p:tav tm="100000">
                                          <p:val>
                                            <p:strVal val="#ppt_x"/>
                                          </p:val>
                                        </p:tav>
                                      </p:tavLst>
                                    </p:anim>
                                    <p:anim calcmode="lin" valueType="num">
                                      <p:cBhvr additive="base">
                                        <p:cTn id="18" dur="500" fill="hold"/>
                                        <p:tgtEl>
                                          <p:spTgt spid="22"/>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additive="base">
                                        <p:cTn id="33" dur="500" fill="hold"/>
                                        <p:tgtEl>
                                          <p:spTgt spid="35"/>
                                        </p:tgtEl>
                                        <p:attrNameLst>
                                          <p:attrName>ppt_x</p:attrName>
                                        </p:attrNameLst>
                                      </p:cBhvr>
                                      <p:tavLst>
                                        <p:tav tm="0">
                                          <p:val>
                                            <p:strVal val="#ppt_x"/>
                                          </p:val>
                                        </p:tav>
                                        <p:tav tm="100000">
                                          <p:val>
                                            <p:strVal val="#ppt_x"/>
                                          </p:val>
                                        </p:tav>
                                      </p:tavLst>
                                    </p:anim>
                                    <p:anim calcmode="lin" valueType="num">
                                      <p:cBhvr additive="base">
                                        <p:cTn id="34" dur="500" fill="hold"/>
                                        <p:tgtEl>
                                          <p:spTgt spid="35"/>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2"/>
                                        </p:tgtEl>
                                        <p:attrNameLst>
                                          <p:attrName>style.visibility</p:attrName>
                                        </p:attrNameLst>
                                      </p:cBhvr>
                                      <p:to>
                                        <p:strVal val="visible"/>
                                      </p:to>
                                    </p:set>
                                    <p:anim calcmode="lin" valueType="num">
                                      <p:cBhvr additive="base">
                                        <p:cTn id="53" dur="500" fill="hold"/>
                                        <p:tgtEl>
                                          <p:spTgt spid="32"/>
                                        </p:tgtEl>
                                        <p:attrNameLst>
                                          <p:attrName>ppt_x</p:attrName>
                                        </p:attrNameLst>
                                      </p:cBhvr>
                                      <p:tavLst>
                                        <p:tav tm="0">
                                          <p:val>
                                            <p:strVal val="#ppt_x"/>
                                          </p:val>
                                        </p:tav>
                                        <p:tav tm="100000">
                                          <p:val>
                                            <p:strVal val="#ppt_x"/>
                                          </p:val>
                                        </p:tav>
                                      </p:tavLst>
                                    </p:anim>
                                    <p:anim calcmode="lin" valueType="num">
                                      <p:cBhvr additive="base">
                                        <p:cTn id="5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9" grpId="0" animBg="1"/>
      <p:bldP spid="32" grpId="0" animBg="1"/>
      <p:bldP spid="12"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1"/>
            <a:ext cx="7772400" cy="609600"/>
          </a:xfrm>
        </p:spPr>
        <p:txBody>
          <a:bodyPr>
            <a:normAutofit/>
          </a:bodyPr>
          <a:lstStyle/>
          <a:p>
            <a:r>
              <a:rPr lang="en-US" sz="3200" dirty="0" smtClean="0">
                <a:solidFill>
                  <a:schemeClr val="accent1">
                    <a:lumMod val="75000"/>
                  </a:schemeClr>
                </a:solidFill>
              </a:rPr>
              <a:t>Evaluation, Investigation &amp; Discipline</a:t>
            </a:r>
            <a:endParaRPr lang="en-US" sz="3200" dirty="0">
              <a:solidFill>
                <a:schemeClr val="accent1">
                  <a:lumMod val="75000"/>
                </a:schemeClr>
              </a:solidFill>
            </a:endParaRPr>
          </a:p>
        </p:txBody>
      </p:sp>
      <p:sp>
        <p:nvSpPr>
          <p:cNvPr id="3" name="Subtitle 2"/>
          <p:cNvSpPr>
            <a:spLocks noGrp="1"/>
          </p:cNvSpPr>
          <p:nvPr>
            <p:ph type="subTitle" idx="1"/>
          </p:nvPr>
        </p:nvSpPr>
        <p:spPr>
          <a:xfrm>
            <a:off x="1295400" y="838200"/>
            <a:ext cx="6400800" cy="457200"/>
          </a:xfrm>
        </p:spPr>
        <p:txBody>
          <a:bodyPr>
            <a:normAutofit/>
          </a:bodyPr>
          <a:lstStyle/>
          <a:p>
            <a:r>
              <a:rPr lang="en-US" sz="2400" dirty="0" smtClean="0"/>
              <a:t>The Total Picture</a:t>
            </a:r>
            <a:endParaRPr lang="en-US" sz="2400" dirty="0"/>
          </a:p>
        </p:txBody>
      </p:sp>
      <p:sp>
        <p:nvSpPr>
          <p:cNvPr id="4" name="Rectangle 3"/>
          <p:cNvSpPr/>
          <p:nvPr/>
        </p:nvSpPr>
        <p:spPr>
          <a:xfrm>
            <a:off x="2436181" y="1535097"/>
            <a:ext cx="1371600" cy="762000"/>
          </a:xfrm>
          <a:prstGeom prst="rect">
            <a:avLst/>
          </a:prstGeom>
          <a:solidFill>
            <a:schemeClr val="accent6">
              <a:lumMod val="75000"/>
            </a:schemeClr>
          </a:solidFill>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Annual Evaluations</a:t>
            </a:r>
            <a:endParaRPr lang="en-US" dirty="0"/>
          </a:p>
        </p:txBody>
      </p:sp>
      <p:sp>
        <p:nvSpPr>
          <p:cNvPr id="5" name="Oval 4"/>
          <p:cNvSpPr/>
          <p:nvPr/>
        </p:nvSpPr>
        <p:spPr>
          <a:xfrm>
            <a:off x="304800" y="990600"/>
            <a:ext cx="17526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Mid-term Review</a:t>
            </a:r>
            <a:endParaRPr lang="en-US" dirty="0"/>
          </a:p>
        </p:txBody>
      </p:sp>
      <p:sp>
        <p:nvSpPr>
          <p:cNvPr id="7" name="Rounded Rectangle 6"/>
          <p:cNvSpPr/>
          <p:nvPr/>
        </p:nvSpPr>
        <p:spPr>
          <a:xfrm>
            <a:off x="2514600" y="3124200"/>
            <a:ext cx="1600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Sustained Performance Evaluations</a:t>
            </a:r>
            <a:endParaRPr lang="en-US" dirty="0"/>
          </a:p>
        </p:txBody>
      </p:sp>
      <p:sp>
        <p:nvSpPr>
          <p:cNvPr id="10" name="Rounded Rectangle 9"/>
          <p:cNvSpPr/>
          <p:nvPr/>
        </p:nvSpPr>
        <p:spPr>
          <a:xfrm>
            <a:off x="2514600" y="4876800"/>
            <a:ext cx="1524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Remediation Plan</a:t>
            </a:r>
            <a:endParaRPr lang="en-US" dirty="0"/>
          </a:p>
        </p:txBody>
      </p:sp>
      <p:sp>
        <p:nvSpPr>
          <p:cNvPr id="11" name="Horizontal Scroll 10"/>
          <p:cNvSpPr/>
          <p:nvPr/>
        </p:nvSpPr>
        <p:spPr>
          <a:xfrm>
            <a:off x="4648200" y="4724400"/>
            <a:ext cx="15240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Changed Behavior</a:t>
            </a:r>
            <a:endParaRPr lang="en-US" dirty="0"/>
          </a:p>
        </p:txBody>
      </p:sp>
      <p:sp>
        <p:nvSpPr>
          <p:cNvPr id="13" name="Horizontal Scroll 12"/>
          <p:cNvSpPr/>
          <p:nvPr/>
        </p:nvSpPr>
        <p:spPr>
          <a:xfrm>
            <a:off x="6858000" y="4495800"/>
            <a:ext cx="16764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Termination</a:t>
            </a:r>
            <a:endParaRPr lang="en-US" dirty="0"/>
          </a:p>
        </p:txBody>
      </p:sp>
      <p:sp>
        <p:nvSpPr>
          <p:cNvPr id="14" name="Rectangle 13"/>
          <p:cNvSpPr/>
          <p:nvPr/>
        </p:nvSpPr>
        <p:spPr>
          <a:xfrm>
            <a:off x="6858000" y="15240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Investigations: EEO, HR, OAA, OIA, etc.</a:t>
            </a:r>
            <a:endParaRPr lang="en-US" dirty="0"/>
          </a:p>
        </p:txBody>
      </p:sp>
      <p:sp>
        <p:nvSpPr>
          <p:cNvPr id="19" name="Rectangle 18"/>
          <p:cNvSpPr/>
          <p:nvPr/>
        </p:nvSpPr>
        <p:spPr>
          <a:xfrm>
            <a:off x="6324600" y="29718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Discipline</a:t>
            </a:r>
            <a:endParaRPr lang="en-US" dirty="0"/>
          </a:p>
        </p:txBody>
      </p:sp>
      <p:cxnSp>
        <p:nvCxnSpPr>
          <p:cNvPr id="22" name="Straight Arrow Connector 21"/>
          <p:cNvCxnSpPr>
            <a:endCxn id="19" idx="0"/>
          </p:cNvCxnSpPr>
          <p:nvPr/>
        </p:nvCxnSpPr>
        <p:spPr>
          <a:xfrm rot="5400000">
            <a:off x="6953250" y="2533650"/>
            <a:ext cx="457200" cy="4191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13" idx="0"/>
          </p:cNvCxnSpPr>
          <p:nvPr/>
        </p:nvCxnSpPr>
        <p:spPr>
          <a:xfrm rot="16200000" flipH="1">
            <a:off x="6945821" y="3874579"/>
            <a:ext cx="967359" cy="5334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8" name="Left Arrow 27"/>
          <p:cNvSpPr/>
          <p:nvPr/>
        </p:nvSpPr>
        <p:spPr>
          <a:xfrm>
            <a:off x="3835524" y="1671221"/>
            <a:ext cx="29718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Up-Down Arrow 28"/>
          <p:cNvSpPr/>
          <p:nvPr/>
        </p:nvSpPr>
        <p:spPr>
          <a:xfrm>
            <a:off x="2895600" y="2438400"/>
            <a:ext cx="152400" cy="6096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a:off x="3505200" y="4114800"/>
            <a:ext cx="121919"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Arrow 30"/>
          <p:cNvSpPr/>
          <p:nvPr/>
        </p:nvSpPr>
        <p:spPr>
          <a:xfrm>
            <a:off x="4114800" y="5029200"/>
            <a:ext cx="533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p:cNvSpPr/>
          <p:nvPr/>
        </p:nvSpPr>
        <p:spPr>
          <a:xfrm>
            <a:off x="6248400" y="4953000"/>
            <a:ext cx="6096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p:nvPr/>
        </p:nvCxnSpPr>
        <p:spPr>
          <a:xfrm rot="5400000">
            <a:off x="5486400" y="3810000"/>
            <a:ext cx="1066800" cy="9144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p:nvPr/>
        </p:nvCxnSpPr>
        <p:spPr>
          <a:xfrm>
            <a:off x="3962400" y="2286000"/>
            <a:ext cx="2895600" cy="2590800"/>
          </a:xfrm>
          <a:prstGeom prst="curvedConnector3">
            <a:avLst>
              <a:gd name="adj1" fmla="val 50000"/>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3" name="Curved Right Arrow 22"/>
          <p:cNvSpPr/>
          <p:nvPr/>
        </p:nvSpPr>
        <p:spPr>
          <a:xfrm flipV="1">
            <a:off x="1600200" y="1828800"/>
            <a:ext cx="731520" cy="3352800"/>
          </a:xfrm>
          <a:prstGeom prst="curv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5" name="Straight Arrow Connector 24"/>
          <p:cNvCxnSpPr/>
          <p:nvPr/>
        </p:nvCxnSpPr>
        <p:spPr>
          <a:xfrm rot="10800000">
            <a:off x="3869184" y="1916097"/>
            <a:ext cx="2362200" cy="11430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4" name="Slide Number Placeholder 23"/>
          <p:cNvSpPr>
            <a:spLocks noGrp="1"/>
          </p:cNvSpPr>
          <p:nvPr>
            <p:ph type="sldNum" sz="quarter" idx="12"/>
          </p:nvPr>
        </p:nvSpPr>
        <p:spPr/>
        <p:txBody>
          <a:bodyPr/>
          <a:lstStyle/>
          <a:p>
            <a:fld id="{D633DC50-05B9-4A58-8450-AF745B21D83E}" type="slidenum">
              <a:rPr lang="en-US" smtClean="0"/>
              <a:pPr/>
              <a:t>19</a:t>
            </a:fld>
            <a:endParaRPr lang="en-US"/>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rPr>
              <a:t>Agenda</a:t>
            </a:r>
            <a:endParaRPr lang="en-US" dirty="0">
              <a:solidFill>
                <a:schemeClr val="accent6">
                  <a:lumMod val="75000"/>
                </a:schemeClr>
              </a:solidFill>
            </a:endParaRPr>
          </a:p>
        </p:txBody>
      </p:sp>
      <p:sp>
        <p:nvSpPr>
          <p:cNvPr id="3" name="Content Placeholder 2"/>
          <p:cNvSpPr>
            <a:spLocks noGrp="1"/>
          </p:cNvSpPr>
          <p:nvPr>
            <p:ph idx="1"/>
          </p:nvPr>
        </p:nvSpPr>
        <p:spPr/>
        <p:txBody>
          <a:bodyPr/>
          <a:lstStyle/>
          <a:p>
            <a:r>
              <a:rPr lang="en-US" dirty="0" smtClean="0"/>
              <a:t>The Chair and Faculty Evaluations</a:t>
            </a:r>
          </a:p>
          <a:p>
            <a:r>
              <a:rPr lang="en-US" dirty="0" smtClean="0"/>
              <a:t>Types of Evaluations</a:t>
            </a:r>
          </a:p>
          <a:p>
            <a:r>
              <a:rPr lang="en-US" dirty="0" smtClean="0"/>
              <a:t>6 Tips on Evaluation Letters</a:t>
            </a:r>
          </a:p>
          <a:p>
            <a:r>
              <a:rPr lang="en-US" dirty="0" smtClean="0"/>
              <a:t>The Role of Evaluations</a:t>
            </a:r>
            <a:r>
              <a:rPr lang="en-US" dirty="0"/>
              <a:t> </a:t>
            </a:r>
            <a:r>
              <a:rPr lang="en-US" dirty="0" smtClean="0"/>
              <a:t>in Discipline</a:t>
            </a:r>
            <a:endParaRPr lang="en-US" dirty="0"/>
          </a:p>
        </p:txBody>
      </p:sp>
      <p:sp>
        <p:nvSpPr>
          <p:cNvPr id="4" name="Slide Number Placeholder 3"/>
          <p:cNvSpPr>
            <a:spLocks noGrp="1"/>
          </p:cNvSpPr>
          <p:nvPr>
            <p:ph type="sldNum" sz="quarter" idx="12"/>
          </p:nvPr>
        </p:nvSpPr>
        <p:spPr/>
        <p:txBody>
          <a:bodyPr/>
          <a:lstStyle/>
          <a:p>
            <a:fld id="{D633DC50-05B9-4A58-8450-AF745B21D83E}" type="slidenum">
              <a:rPr lang="en-US" smtClean="0"/>
              <a:pPr/>
              <a:t>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extLst>
      <p:ext uri="{BB962C8B-B14F-4D97-AF65-F5344CB8AC3E}">
        <p14:creationId xmlns:p14="http://schemas.microsoft.com/office/powerpoint/2010/main" val="41356808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solidFill>
                  <a:schemeClr val="accent1">
                    <a:lumMod val="75000"/>
                  </a:schemeClr>
                </a:solidFill>
              </a:rPr>
              <a:t>Ending Faculty Employment</a:t>
            </a:r>
            <a:endParaRPr lang="en-US" sz="2800" dirty="0">
              <a:solidFill>
                <a:schemeClr val="accent1">
                  <a:lumMod val="75000"/>
                </a:schemeClr>
              </a:solidFill>
            </a:endParaRPr>
          </a:p>
        </p:txBody>
      </p:sp>
      <p:sp>
        <p:nvSpPr>
          <p:cNvPr id="3" name="Content Placeholder 2"/>
          <p:cNvSpPr>
            <a:spLocks noGrp="1"/>
          </p:cNvSpPr>
          <p:nvPr>
            <p:ph idx="1"/>
          </p:nvPr>
        </p:nvSpPr>
        <p:spPr>
          <a:xfrm>
            <a:off x="304800" y="914400"/>
            <a:ext cx="8229600" cy="457200"/>
          </a:xfrm>
        </p:spPr>
        <p:txBody>
          <a:bodyPr>
            <a:normAutofit/>
          </a:bodyPr>
          <a:lstStyle/>
          <a:p>
            <a:pPr algn="ctr">
              <a:buNone/>
            </a:pPr>
            <a:r>
              <a:rPr lang="en-US" sz="2400" dirty="0" smtClean="0">
                <a:solidFill>
                  <a:schemeClr val="accent6">
                    <a:lumMod val="75000"/>
                  </a:schemeClr>
                </a:solidFill>
              </a:rPr>
              <a:t>Type of Appointment</a:t>
            </a:r>
            <a:endParaRPr lang="en-US" sz="2400" dirty="0">
              <a:solidFill>
                <a:schemeClr val="accent6">
                  <a:lumMod val="75000"/>
                </a:schemeClr>
              </a:solidFill>
            </a:endParaRPr>
          </a:p>
        </p:txBody>
      </p:sp>
      <p:sp>
        <p:nvSpPr>
          <p:cNvPr id="4" name="Rectangle 3"/>
          <p:cNvSpPr/>
          <p:nvPr/>
        </p:nvSpPr>
        <p:spPr>
          <a:xfrm>
            <a:off x="1219200" y="1714500"/>
            <a:ext cx="1600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Non-tenured and non-tenure track</a:t>
            </a:r>
            <a:endParaRPr lang="en-US" dirty="0"/>
          </a:p>
        </p:txBody>
      </p:sp>
      <p:sp>
        <p:nvSpPr>
          <p:cNvPr id="5" name="Rounded Rectangle 4"/>
          <p:cNvSpPr/>
          <p:nvPr/>
        </p:nvSpPr>
        <p:spPr>
          <a:xfrm>
            <a:off x="4876800" y="1600200"/>
            <a:ext cx="32766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Reorganization; reallocation of resources; </a:t>
            </a:r>
            <a:r>
              <a:rPr lang="en-US" i="1" dirty="0" smtClean="0">
                <a:solidFill>
                  <a:schemeClr val="accent6">
                    <a:lumMod val="60000"/>
                    <a:lumOff val="40000"/>
                  </a:schemeClr>
                </a:solidFill>
              </a:rPr>
              <a:t>Incompetence or misconduct</a:t>
            </a:r>
            <a:r>
              <a:rPr lang="en-US" dirty="0" smtClean="0"/>
              <a:t>; </a:t>
            </a:r>
          </a:p>
          <a:p>
            <a:r>
              <a:rPr lang="en-US" dirty="0"/>
              <a:t>n</a:t>
            </a:r>
            <a:r>
              <a:rPr lang="en-US" dirty="0" smtClean="0"/>
              <a:t>on-renewal w/o cause; “soft money”</a:t>
            </a:r>
            <a:endParaRPr lang="en-US" dirty="0"/>
          </a:p>
        </p:txBody>
      </p:sp>
      <p:sp>
        <p:nvSpPr>
          <p:cNvPr id="6" name="Right Arrow 5"/>
          <p:cNvSpPr/>
          <p:nvPr/>
        </p:nvSpPr>
        <p:spPr>
          <a:xfrm>
            <a:off x="3124200" y="2209800"/>
            <a:ext cx="1524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219200" y="3429000"/>
            <a:ext cx="1600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Tenure-track in unit</a:t>
            </a:r>
            <a:endParaRPr lang="en-US" dirty="0"/>
          </a:p>
        </p:txBody>
      </p:sp>
      <p:sp>
        <p:nvSpPr>
          <p:cNvPr id="8" name="Rounded Rectangle 7"/>
          <p:cNvSpPr/>
          <p:nvPr/>
        </p:nvSpPr>
        <p:spPr>
          <a:xfrm>
            <a:off x="4953000" y="3200400"/>
            <a:ext cx="31242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Reorganization;  reallocation of resources; department abolished; </a:t>
            </a:r>
            <a:r>
              <a:rPr lang="en-US" i="1" dirty="0" smtClean="0">
                <a:solidFill>
                  <a:schemeClr val="accent6">
                    <a:lumMod val="60000"/>
                    <a:lumOff val="40000"/>
                  </a:schemeClr>
                </a:solidFill>
              </a:rPr>
              <a:t>unsatisfactory performance; “just cause”</a:t>
            </a:r>
          </a:p>
        </p:txBody>
      </p:sp>
      <p:sp>
        <p:nvSpPr>
          <p:cNvPr id="9" name="Right Arrow 8"/>
          <p:cNvSpPr/>
          <p:nvPr/>
        </p:nvSpPr>
        <p:spPr>
          <a:xfrm>
            <a:off x="3124200" y="38100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295400" y="4953000"/>
            <a:ext cx="1371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Tenured</a:t>
            </a:r>
            <a:endParaRPr lang="en-US" dirty="0"/>
          </a:p>
        </p:txBody>
      </p:sp>
      <p:sp>
        <p:nvSpPr>
          <p:cNvPr id="11" name="Rounded Rectangle 10"/>
          <p:cNvSpPr/>
          <p:nvPr/>
        </p:nvSpPr>
        <p:spPr>
          <a:xfrm>
            <a:off x="5029200" y="5105400"/>
            <a:ext cx="3048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r>
              <a:rPr lang="en-US" i="1" dirty="0" smtClean="0">
                <a:solidFill>
                  <a:schemeClr val="accent6">
                    <a:lumMod val="60000"/>
                    <a:lumOff val="40000"/>
                  </a:schemeClr>
                </a:solidFill>
              </a:rPr>
              <a:t>Just cause</a:t>
            </a:r>
            <a:r>
              <a:rPr lang="en-US" dirty="0" smtClean="0"/>
              <a:t>”</a:t>
            </a:r>
            <a:endParaRPr lang="en-US" dirty="0"/>
          </a:p>
        </p:txBody>
      </p:sp>
      <p:sp>
        <p:nvSpPr>
          <p:cNvPr id="12" name="Right Arrow 11"/>
          <p:cNvSpPr/>
          <p:nvPr/>
        </p:nvSpPr>
        <p:spPr>
          <a:xfrm>
            <a:off x="3124200" y="5334000"/>
            <a:ext cx="1600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2"/>
          <p:cNvSpPr>
            <a:spLocks noGrp="1"/>
          </p:cNvSpPr>
          <p:nvPr>
            <p:ph type="sldNum" sz="quarter" idx="12"/>
          </p:nvPr>
        </p:nvSpPr>
        <p:spPr/>
        <p:txBody>
          <a:bodyPr/>
          <a:lstStyle/>
          <a:p>
            <a:fld id="{D633DC50-05B9-4A58-8450-AF745B21D83E}" type="slidenum">
              <a:rPr lang="en-US" smtClean="0"/>
              <a:pPr/>
              <a:t>20</a:t>
            </a:fld>
            <a:endParaRPr lang="en-US"/>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extLst>
      <p:ext uri="{BB962C8B-B14F-4D97-AF65-F5344CB8AC3E}">
        <p14:creationId xmlns:p14="http://schemas.microsoft.com/office/powerpoint/2010/main" val="310222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3" presetClass="entr" presetSubtype="1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500"/>
                                        <p:tgtEl>
                                          <p:spTgt spid="7"/>
                                        </p:tgtEl>
                                      </p:cBhvr>
                                    </p:animEffect>
                                  </p:childTnLst>
                                </p:cTn>
                              </p:par>
                            </p:childTnLst>
                          </p:cTn>
                        </p:par>
                        <p:par>
                          <p:cTn id="22" fill="hold">
                            <p:stCondLst>
                              <p:cond delay="500"/>
                            </p:stCondLst>
                            <p:childTnLst>
                              <p:par>
                                <p:cTn id="23" presetID="2" presetClass="entr" presetSubtype="4"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par>
                          <p:cTn id="27" fill="hold">
                            <p:stCondLst>
                              <p:cond delay="1000"/>
                            </p:stCondLst>
                            <p:childTnLst>
                              <p:par>
                                <p:cTn id="28" presetID="3" presetClass="entr" presetSubtype="1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linds(horizontal)">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blinds(horizontal)">
                                      <p:cBhvr>
                                        <p:cTn id="35" dur="500"/>
                                        <p:tgtEl>
                                          <p:spTgt spid="10"/>
                                        </p:tgtEl>
                                      </p:cBhvr>
                                    </p:animEffect>
                                  </p:childTnLst>
                                </p:cTn>
                              </p:par>
                            </p:childTnLst>
                          </p:cTn>
                        </p:par>
                        <p:par>
                          <p:cTn id="36" fill="hold">
                            <p:stCondLst>
                              <p:cond delay="500"/>
                            </p:stCondLst>
                            <p:childTnLst>
                              <p:par>
                                <p:cTn id="37" presetID="2" presetClass="entr" presetSubtype="4"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par>
                          <p:cTn id="41" fill="hold">
                            <p:stCondLst>
                              <p:cond delay="1000"/>
                            </p:stCondLst>
                            <p:childTnLst>
                              <p:par>
                                <p:cTn id="42" presetID="3" presetClass="entr" presetSubtype="10"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linds(horizontal)">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1"/>
            <a:ext cx="7772400" cy="762000"/>
          </a:xfrm>
        </p:spPr>
        <p:txBody>
          <a:bodyPr>
            <a:normAutofit/>
          </a:bodyPr>
          <a:lstStyle/>
          <a:p>
            <a:r>
              <a:rPr lang="en-US" sz="3200" dirty="0" smtClean="0">
                <a:solidFill>
                  <a:schemeClr val="accent1">
                    <a:lumMod val="75000"/>
                  </a:schemeClr>
                </a:solidFill>
              </a:rPr>
              <a:t>Ending Faculty Employment</a:t>
            </a:r>
            <a:endParaRPr lang="en-US" sz="3200" dirty="0">
              <a:solidFill>
                <a:schemeClr val="accent1">
                  <a:lumMod val="75000"/>
                </a:schemeClr>
              </a:solidFill>
            </a:endParaRPr>
          </a:p>
        </p:txBody>
      </p:sp>
      <p:sp>
        <p:nvSpPr>
          <p:cNvPr id="3" name="Subtitle 2"/>
          <p:cNvSpPr>
            <a:spLocks noGrp="1"/>
          </p:cNvSpPr>
          <p:nvPr>
            <p:ph type="subTitle" idx="1"/>
          </p:nvPr>
        </p:nvSpPr>
        <p:spPr>
          <a:xfrm>
            <a:off x="1066800" y="1066800"/>
            <a:ext cx="6400800" cy="609600"/>
          </a:xfrm>
        </p:spPr>
        <p:txBody>
          <a:bodyPr>
            <a:normAutofit/>
          </a:bodyPr>
          <a:lstStyle/>
          <a:p>
            <a:r>
              <a:rPr lang="en-US" sz="2400" dirty="0" smtClean="0">
                <a:solidFill>
                  <a:schemeClr val="accent6">
                    <a:lumMod val="75000"/>
                  </a:schemeClr>
                </a:solidFill>
              </a:rPr>
              <a:t>Sources For “Just Cause”</a:t>
            </a:r>
            <a:endParaRPr lang="en-US" sz="2400" dirty="0">
              <a:solidFill>
                <a:schemeClr val="accent6">
                  <a:lumMod val="75000"/>
                </a:schemeClr>
              </a:solidFill>
            </a:endParaRPr>
          </a:p>
        </p:txBody>
      </p:sp>
      <p:sp>
        <p:nvSpPr>
          <p:cNvPr id="4" name="Rounded Rectangle 3"/>
          <p:cNvSpPr/>
          <p:nvPr/>
        </p:nvSpPr>
        <p:spPr>
          <a:xfrm>
            <a:off x="533400" y="2362200"/>
            <a:ext cx="1676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“Just Cause” = </a:t>
            </a:r>
            <a:r>
              <a:rPr lang="en-US" sz="1400" dirty="0" err="1" smtClean="0"/>
              <a:t>Reg</a:t>
            </a:r>
            <a:r>
              <a:rPr lang="en-US" sz="1400" dirty="0" smtClean="0"/>
              <a:t> 7.048</a:t>
            </a:r>
            <a:endParaRPr lang="en-US" sz="1400" dirty="0"/>
          </a:p>
        </p:txBody>
      </p:sp>
      <p:sp>
        <p:nvSpPr>
          <p:cNvPr id="5" name="Rounded Rectangle 4"/>
          <p:cNvSpPr/>
          <p:nvPr/>
        </p:nvSpPr>
        <p:spPr>
          <a:xfrm>
            <a:off x="533400" y="3886200"/>
            <a:ext cx="20574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“Just Cause” = CBA 27</a:t>
            </a:r>
            <a:endParaRPr lang="en-US" sz="1400" dirty="0"/>
          </a:p>
        </p:txBody>
      </p:sp>
      <p:sp>
        <p:nvSpPr>
          <p:cNvPr id="7" name="Rounded Rectangle 6"/>
          <p:cNvSpPr/>
          <p:nvPr/>
        </p:nvSpPr>
        <p:spPr>
          <a:xfrm>
            <a:off x="3429000" y="2514600"/>
            <a:ext cx="1600200" cy="2286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t>
            </a:r>
            <a:r>
              <a:rPr lang="en-US" sz="1400" i="1" dirty="0" smtClean="0">
                <a:solidFill>
                  <a:schemeClr val="accent6">
                    <a:lumMod val="60000"/>
                    <a:lumOff val="40000"/>
                  </a:schemeClr>
                </a:solidFill>
              </a:rPr>
              <a:t>Incompetence</a:t>
            </a:r>
            <a:r>
              <a:rPr lang="en-US" sz="1400" dirty="0" smtClean="0"/>
              <a:t>” or “</a:t>
            </a:r>
            <a:r>
              <a:rPr lang="en-US" sz="1400" i="1" dirty="0" smtClean="0">
                <a:solidFill>
                  <a:schemeClr val="accent6">
                    <a:lumMod val="60000"/>
                    <a:lumOff val="40000"/>
                  </a:schemeClr>
                </a:solidFill>
              </a:rPr>
              <a:t>Misconduct</a:t>
            </a:r>
            <a:r>
              <a:rPr lang="en-US" sz="1400" dirty="0" smtClean="0"/>
              <a:t>”</a:t>
            </a:r>
            <a:endParaRPr lang="en-US" sz="1400" dirty="0"/>
          </a:p>
        </p:txBody>
      </p:sp>
      <p:sp>
        <p:nvSpPr>
          <p:cNvPr id="8" name="Rectangle 7"/>
          <p:cNvSpPr/>
          <p:nvPr/>
        </p:nvSpPr>
        <p:spPr>
          <a:xfrm>
            <a:off x="6324600" y="3352800"/>
            <a:ext cx="1828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Termination of faculty employment,  including tenured</a:t>
            </a:r>
            <a:endParaRPr lang="en-US" sz="1400" dirty="0"/>
          </a:p>
        </p:txBody>
      </p:sp>
      <p:sp>
        <p:nvSpPr>
          <p:cNvPr id="11" name="Right Brace 10"/>
          <p:cNvSpPr/>
          <p:nvPr/>
        </p:nvSpPr>
        <p:spPr>
          <a:xfrm>
            <a:off x="2667000" y="2438400"/>
            <a:ext cx="460248" cy="25146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Arrow 11"/>
          <p:cNvSpPr/>
          <p:nvPr/>
        </p:nvSpPr>
        <p:spPr>
          <a:xfrm>
            <a:off x="5181600" y="3581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D633DC50-05B9-4A58-8450-AF745B21D83E}" type="slidenum">
              <a:rPr lang="en-US" smtClean="0"/>
              <a:pPr/>
              <a:t>21</a:t>
            </a:fld>
            <a:endParaRPr lang="en-US"/>
          </a:p>
        </p:txBody>
      </p:sp>
    </p:spTree>
    <p:extLst>
      <p:ext uri="{BB962C8B-B14F-4D97-AF65-F5344CB8AC3E}">
        <p14:creationId xmlns:p14="http://schemas.microsoft.com/office/powerpoint/2010/main" val="256357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3" presetClass="entr" presetSubtype="1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1">
                    <a:lumMod val="75000"/>
                  </a:schemeClr>
                </a:solidFill>
              </a:rPr>
              <a:t>Examples of Incompetence or Misconduct </a:t>
            </a:r>
            <a:br>
              <a:rPr lang="en-US" sz="2800" dirty="0" smtClean="0">
                <a:solidFill>
                  <a:schemeClr val="accent1">
                    <a:lumMod val="75000"/>
                  </a:schemeClr>
                </a:solidFill>
              </a:rPr>
            </a:br>
            <a:r>
              <a:rPr lang="en-US" sz="2800" dirty="0" smtClean="0">
                <a:solidFill>
                  <a:schemeClr val="accent1">
                    <a:lumMod val="75000"/>
                  </a:schemeClr>
                </a:solidFill>
              </a:rPr>
              <a:t>Reg. 7.048(1)(a)-(p)</a:t>
            </a:r>
            <a:endParaRPr lang="en-US" sz="2800" dirty="0">
              <a:solidFill>
                <a:schemeClr val="accent1">
                  <a:lumMod val="75000"/>
                </a:schemeClr>
              </a:solidFill>
            </a:endParaRPr>
          </a:p>
        </p:txBody>
      </p:sp>
      <p:sp>
        <p:nvSpPr>
          <p:cNvPr id="3" name="Content Placeholder 2"/>
          <p:cNvSpPr>
            <a:spLocks noGrp="1"/>
          </p:cNvSpPr>
          <p:nvPr>
            <p:ph idx="1"/>
          </p:nvPr>
        </p:nvSpPr>
        <p:spPr/>
        <p:txBody>
          <a:bodyPr>
            <a:noAutofit/>
          </a:bodyPr>
          <a:lstStyle/>
          <a:p>
            <a:r>
              <a:rPr lang="en-US" sz="1400" dirty="0"/>
              <a:t>(a) Neglect of duty or responsibilities which impairs teaching, research, or other normal and expected services to the University; </a:t>
            </a:r>
          </a:p>
          <a:p>
            <a:r>
              <a:rPr lang="en-US" sz="1400" dirty="0"/>
              <a:t>(b) Failure to perform the terms of employment; </a:t>
            </a:r>
          </a:p>
          <a:p>
            <a:r>
              <a:rPr lang="en-US" sz="1400" dirty="0"/>
              <a:t>(c) Willful violation of a rules or regulation of the University; </a:t>
            </a:r>
          </a:p>
          <a:p>
            <a:r>
              <a:rPr lang="en-US" sz="1400" dirty="0"/>
              <a:t>(d) Failure to discharge assigned duties; </a:t>
            </a:r>
          </a:p>
          <a:p>
            <a:r>
              <a:rPr lang="en-US" sz="1400" dirty="0"/>
              <a:t>(e) Conduct, professional or personal, involving moral turpitude; </a:t>
            </a:r>
          </a:p>
          <a:p>
            <a:r>
              <a:rPr lang="en-US" sz="1400" dirty="0"/>
              <a:t>(f) Violation of the ethics of the academic profession; </a:t>
            </a:r>
          </a:p>
          <a:p>
            <a:r>
              <a:rPr lang="en-US" sz="1400" dirty="0"/>
              <a:t>(g) Action(s) which impair, interfere with, or obstruct; or aid, abet, or incite the impairment, interference with, or obstruction of; the orderly conduct, processes, and functions of the University. </a:t>
            </a:r>
          </a:p>
          <a:p>
            <a:r>
              <a:rPr lang="en-US" sz="1400" dirty="0"/>
              <a:t>(h) Failure to return from an approved leave; </a:t>
            </a:r>
          </a:p>
          <a:p>
            <a:r>
              <a:rPr lang="en-US" sz="1400" dirty="0"/>
              <a:t>(</a:t>
            </a:r>
            <a:r>
              <a:rPr lang="en-US" sz="1400" dirty="0" err="1"/>
              <a:t>i</a:t>
            </a:r>
            <a:r>
              <a:rPr lang="en-US" sz="1400" dirty="0"/>
              <a:t>) Failure to maintain professional licensure or clinical privileges necessary to perform assigned duties;</a:t>
            </a:r>
          </a:p>
          <a:p>
            <a:r>
              <a:rPr lang="en-US" sz="1400" dirty="0"/>
              <a:t>( j) Threatening or abusive language or conduct;</a:t>
            </a:r>
          </a:p>
          <a:p>
            <a:r>
              <a:rPr lang="en-US" sz="1400" dirty="0"/>
              <a:t>(k) Sexual harassment; </a:t>
            </a:r>
          </a:p>
          <a:p>
            <a:r>
              <a:rPr lang="en-US" sz="1400" dirty="0"/>
              <a:t>(l) Falsification of records; </a:t>
            </a:r>
          </a:p>
          <a:p>
            <a:r>
              <a:rPr lang="en-US" sz="1400" dirty="0"/>
              <a:t>(m) Unauthorized use of state property, equipment or personnel; </a:t>
            </a:r>
          </a:p>
          <a:p>
            <a:r>
              <a:rPr lang="en-US" sz="1400" dirty="0"/>
              <a:t>(n) Possession, sale, distribution of alcoholic beverages or </a:t>
            </a:r>
            <a:r>
              <a:rPr lang="en-US" sz="1400" dirty="0" smtClean="0"/>
              <a:t>non-prescribed </a:t>
            </a:r>
            <a:r>
              <a:rPr lang="en-US" sz="1400" dirty="0"/>
              <a:t>drugs; </a:t>
            </a:r>
          </a:p>
          <a:p>
            <a:r>
              <a:rPr lang="en-US" sz="1400" dirty="0"/>
              <a:t>(o) Insubordination; </a:t>
            </a:r>
          </a:p>
          <a:p>
            <a:r>
              <a:rPr lang="en-US" sz="1400" dirty="0"/>
              <a:t>(p) Possession of unauthorized weapons and/or firearms on university property. </a:t>
            </a:r>
          </a:p>
          <a:p>
            <a:endParaRPr lang="en-US" sz="1400" dirty="0"/>
          </a:p>
        </p:txBody>
      </p:sp>
      <p:sp>
        <p:nvSpPr>
          <p:cNvPr id="4" name="Slide Number Placeholder 3"/>
          <p:cNvSpPr>
            <a:spLocks noGrp="1"/>
          </p:cNvSpPr>
          <p:nvPr>
            <p:ph type="sldNum" sz="quarter" idx="12"/>
          </p:nvPr>
        </p:nvSpPr>
        <p:spPr/>
        <p:txBody>
          <a:bodyPr/>
          <a:lstStyle/>
          <a:p>
            <a:fld id="{D633DC50-05B9-4A58-8450-AF745B21D83E}" type="slidenum">
              <a:rPr lang="en-US" smtClean="0"/>
              <a:pPr/>
              <a:t>22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301666"/>
            <a:ext cx="1685544" cy="454152"/>
          </a:xfrm>
          <a:prstGeom prst="rect">
            <a:avLst/>
          </a:prstGeom>
        </p:spPr>
      </p:pic>
    </p:spTree>
    <p:extLst>
      <p:ext uri="{BB962C8B-B14F-4D97-AF65-F5344CB8AC3E}">
        <p14:creationId xmlns:p14="http://schemas.microsoft.com/office/powerpoint/2010/main" val="13563930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800" dirty="0" smtClean="0">
                <a:solidFill>
                  <a:schemeClr val="accent1">
                    <a:lumMod val="75000"/>
                  </a:schemeClr>
                </a:solidFill>
              </a:rPr>
              <a:t>Potential Steps:</a:t>
            </a:r>
            <a:endParaRPr lang="en-US" sz="2800" dirty="0">
              <a:solidFill>
                <a:schemeClr val="accent1">
                  <a:lumMod val="75000"/>
                </a:schemeClr>
              </a:solidFill>
            </a:endParaRPr>
          </a:p>
        </p:txBody>
      </p:sp>
      <p:sp>
        <p:nvSpPr>
          <p:cNvPr id="3" name="Content Placeholder 2"/>
          <p:cNvSpPr>
            <a:spLocks noGrp="1"/>
          </p:cNvSpPr>
          <p:nvPr>
            <p:ph idx="1"/>
          </p:nvPr>
        </p:nvSpPr>
        <p:spPr>
          <a:xfrm>
            <a:off x="457200" y="685800"/>
            <a:ext cx="8229600" cy="533400"/>
          </a:xfrm>
        </p:spPr>
        <p:txBody>
          <a:bodyPr>
            <a:normAutofit/>
          </a:bodyPr>
          <a:lstStyle/>
          <a:p>
            <a:pPr algn="ctr">
              <a:buNone/>
            </a:pPr>
            <a:r>
              <a:rPr lang="en-US" sz="1800" dirty="0" smtClean="0"/>
              <a:t> </a:t>
            </a:r>
            <a:r>
              <a:rPr lang="en-US" sz="2400" dirty="0">
                <a:solidFill>
                  <a:schemeClr val="accent6">
                    <a:lumMod val="75000"/>
                  </a:schemeClr>
                </a:solidFill>
              </a:rPr>
              <a:t>A</a:t>
            </a:r>
            <a:r>
              <a:rPr lang="en-US" sz="2400" dirty="0" smtClean="0">
                <a:solidFill>
                  <a:schemeClr val="accent6">
                    <a:lumMod val="75000"/>
                  </a:schemeClr>
                </a:solidFill>
              </a:rPr>
              <a:t>scending Order of Severity</a:t>
            </a:r>
            <a:endParaRPr lang="en-US" sz="2400" dirty="0">
              <a:solidFill>
                <a:schemeClr val="accent6">
                  <a:lumMod val="75000"/>
                </a:schemeClr>
              </a:solidFill>
            </a:endParaRPr>
          </a:p>
        </p:txBody>
      </p:sp>
      <p:sp>
        <p:nvSpPr>
          <p:cNvPr id="4" name="TextBox 3"/>
          <p:cNvSpPr txBox="1"/>
          <p:nvPr/>
        </p:nvSpPr>
        <p:spPr>
          <a:xfrm>
            <a:off x="457200" y="1905000"/>
            <a:ext cx="2971800" cy="369332"/>
          </a:xfrm>
          <a:prstGeom prst="rect">
            <a:avLst/>
          </a:prstGeom>
          <a:noFill/>
        </p:spPr>
        <p:txBody>
          <a:bodyPr wrap="square" rtlCol="0">
            <a:spAutoFit/>
          </a:bodyPr>
          <a:lstStyle/>
          <a:p>
            <a:r>
              <a:rPr lang="en-US" dirty="0" smtClean="0"/>
              <a:t>--Letter of Counseling</a:t>
            </a:r>
          </a:p>
        </p:txBody>
      </p:sp>
      <p:sp>
        <p:nvSpPr>
          <p:cNvPr id="6" name="TextBox 5"/>
          <p:cNvSpPr txBox="1"/>
          <p:nvPr/>
        </p:nvSpPr>
        <p:spPr>
          <a:xfrm>
            <a:off x="5105400" y="1905000"/>
            <a:ext cx="2468561" cy="369332"/>
          </a:xfrm>
          <a:prstGeom prst="rect">
            <a:avLst/>
          </a:prstGeom>
          <a:noFill/>
        </p:spPr>
        <p:txBody>
          <a:bodyPr wrap="none" rtlCol="0">
            <a:spAutoFit/>
          </a:bodyPr>
          <a:lstStyle/>
          <a:p>
            <a:r>
              <a:rPr lang="en-US" dirty="0" smtClean="0"/>
              <a:t>Not subject to grievance</a:t>
            </a:r>
            <a:endParaRPr lang="en-US" dirty="0"/>
          </a:p>
        </p:txBody>
      </p:sp>
      <p:sp>
        <p:nvSpPr>
          <p:cNvPr id="7" name="TextBox 6"/>
          <p:cNvSpPr txBox="1"/>
          <p:nvPr/>
        </p:nvSpPr>
        <p:spPr>
          <a:xfrm>
            <a:off x="457200" y="2810360"/>
            <a:ext cx="3581400" cy="1754326"/>
          </a:xfrm>
          <a:prstGeom prst="rect">
            <a:avLst/>
          </a:prstGeom>
          <a:noFill/>
        </p:spPr>
        <p:txBody>
          <a:bodyPr wrap="square" rtlCol="0">
            <a:spAutoFit/>
          </a:bodyPr>
          <a:lstStyle/>
          <a:p>
            <a:r>
              <a:rPr lang="en-US" dirty="0" smtClean="0"/>
              <a:t>--Written reprimand</a:t>
            </a:r>
          </a:p>
          <a:p>
            <a:r>
              <a:rPr lang="en-US" dirty="0" smtClean="0"/>
              <a:t>--Suspension with pay</a:t>
            </a:r>
          </a:p>
          <a:p>
            <a:r>
              <a:rPr lang="en-US" dirty="0" smtClean="0"/>
              <a:t>--Suspension without pay</a:t>
            </a:r>
          </a:p>
          <a:p>
            <a:r>
              <a:rPr lang="en-US" dirty="0" smtClean="0"/>
              <a:t>--Demotion to next lower rank with reduction in salary</a:t>
            </a:r>
          </a:p>
          <a:p>
            <a:r>
              <a:rPr lang="en-US" dirty="0" smtClean="0"/>
              <a:t>--Termination</a:t>
            </a:r>
            <a:endParaRPr lang="en-US" dirty="0"/>
          </a:p>
        </p:txBody>
      </p:sp>
      <p:sp>
        <p:nvSpPr>
          <p:cNvPr id="8" name="Right Brace 7"/>
          <p:cNvSpPr/>
          <p:nvPr/>
        </p:nvSpPr>
        <p:spPr>
          <a:xfrm>
            <a:off x="4013121" y="2857500"/>
            <a:ext cx="384048" cy="1600200"/>
          </a:xfrm>
          <a:prstGeom prst="rightBrace">
            <a:avLst>
              <a:gd name="adj1" fmla="val 8333"/>
              <a:gd name="adj2" fmla="val 49440"/>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5105400" y="3429000"/>
            <a:ext cx="3100144" cy="369332"/>
          </a:xfrm>
          <a:prstGeom prst="rect">
            <a:avLst/>
          </a:prstGeom>
          <a:noFill/>
        </p:spPr>
        <p:txBody>
          <a:bodyPr wrap="none" rtlCol="0">
            <a:spAutoFit/>
          </a:bodyPr>
          <a:lstStyle/>
          <a:p>
            <a:r>
              <a:rPr lang="en-US" dirty="0" smtClean="0"/>
              <a:t>Discipline: Subject to grievance</a:t>
            </a:r>
            <a:endParaRPr lang="en-US" dirty="0"/>
          </a:p>
        </p:txBody>
      </p:sp>
      <p:sp>
        <p:nvSpPr>
          <p:cNvPr id="10" name="TextBox 9"/>
          <p:cNvSpPr txBox="1"/>
          <p:nvPr/>
        </p:nvSpPr>
        <p:spPr>
          <a:xfrm>
            <a:off x="244269" y="4876800"/>
            <a:ext cx="8305800" cy="646331"/>
          </a:xfrm>
          <a:prstGeom prst="rect">
            <a:avLst/>
          </a:prstGeom>
          <a:noFill/>
        </p:spPr>
        <p:txBody>
          <a:bodyPr wrap="square" rtlCol="0">
            <a:spAutoFit/>
          </a:bodyPr>
          <a:lstStyle/>
          <a:p>
            <a:r>
              <a:rPr lang="en-US" dirty="0" smtClean="0"/>
              <a:t>Note: Steps do not have to be taken sequentially, and the process can begin at any step, depending on the severity or nature of the issue. </a:t>
            </a:r>
            <a:r>
              <a:rPr lang="en-US" i="1" dirty="0" smtClean="0">
                <a:solidFill>
                  <a:schemeClr val="accent6">
                    <a:lumMod val="75000"/>
                  </a:schemeClr>
                </a:solidFill>
              </a:rPr>
              <a:t>Follow-up: Annual Evaluation</a:t>
            </a:r>
            <a:endParaRPr lang="en-US" i="1" dirty="0">
              <a:solidFill>
                <a:schemeClr val="accent6">
                  <a:lumMod val="75000"/>
                </a:schemeClr>
              </a:solidFill>
            </a:endParaRPr>
          </a:p>
        </p:txBody>
      </p:sp>
      <p:sp>
        <p:nvSpPr>
          <p:cNvPr id="11" name="Right Arrow 10"/>
          <p:cNvSpPr/>
          <p:nvPr/>
        </p:nvSpPr>
        <p:spPr>
          <a:xfrm>
            <a:off x="3276600" y="1905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11"/>
          <p:cNvSpPr>
            <a:spLocks noGrp="1"/>
          </p:cNvSpPr>
          <p:nvPr>
            <p:ph type="sldNum" sz="quarter" idx="12"/>
          </p:nvPr>
        </p:nvSpPr>
        <p:spPr/>
        <p:txBody>
          <a:bodyPr/>
          <a:lstStyle/>
          <a:p>
            <a:fld id="{D633DC50-05B9-4A58-8450-AF745B21D83E}" type="slidenum">
              <a:rPr lang="en-US" smtClean="0"/>
              <a:pPr/>
              <a:t>23</a:t>
            </a:fld>
            <a:endParaRPr lang="en-US"/>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extLst>
      <p:ext uri="{BB962C8B-B14F-4D97-AF65-F5344CB8AC3E}">
        <p14:creationId xmlns:p14="http://schemas.microsoft.com/office/powerpoint/2010/main" val="122479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3" presetClass="entr" presetSubtype="1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 calcmode="lin" valueType="num">
                                      <p:cBhvr additive="base">
                                        <p:cTn id="2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2" presetClass="entr" presetSubtype="4" fill="hold" nodeType="after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 calcmode="lin" valueType="num">
                                      <p:cBhvr additive="base">
                                        <p:cTn id="28"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30" fill="hold">
                            <p:stCondLst>
                              <p:cond delay="1000"/>
                            </p:stCondLst>
                            <p:childTnLst>
                              <p:par>
                                <p:cTn id="31" presetID="2" presetClass="entr" presetSubtype="4" fill="hold" nodeType="afterEffect">
                                  <p:stCondLst>
                                    <p:cond delay="0"/>
                                  </p:stCondLst>
                                  <p:childTnLst>
                                    <p:set>
                                      <p:cBhvr>
                                        <p:cTn id="32" dur="1" fill="hold">
                                          <p:stCondLst>
                                            <p:cond delay="0"/>
                                          </p:stCondLst>
                                        </p:cTn>
                                        <p:tgtEl>
                                          <p:spTgt spid="7">
                                            <p:txEl>
                                              <p:pRg st="2" end="2"/>
                                            </p:txEl>
                                          </p:spTgt>
                                        </p:tgtEl>
                                        <p:attrNameLst>
                                          <p:attrName>style.visibility</p:attrName>
                                        </p:attrNameLst>
                                      </p:cBhvr>
                                      <p:to>
                                        <p:strVal val="visible"/>
                                      </p:to>
                                    </p:set>
                                    <p:anim calcmode="lin" valueType="num">
                                      <p:cBhvr additive="base">
                                        <p:cTn id="3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35" fill="hold">
                            <p:stCondLst>
                              <p:cond delay="1500"/>
                            </p:stCondLst>
                            <p:childTnLst>
                              <p:par>
                                <p:cTn id="36" presetID="2" presetClass="entr" presetSubtype="4" fill="hold" nodeType="afterEffect">
                                  <p:stCondLst>
                                    <p:cond delay="0"/>
                                  </p:stCondLst>
                                  <p:childTnLst>
                                    <p:set>
                                      <p:cBhvr>
                                        <p:cTn id="37" dur="1" fill="hold">
                                          <p:stCondLst>
                                            <p:cond delay="0"/>
                                          </p:stCondLst>
                                        </p:cTn>
                                        <p:tgtEl>
                                          <p:spTgt spid="7">
                                            <p:txEl>
                                              <p:pRg st="3" end="3"/>
                                            </p:txEl>
                                          </p:spTgt>
                                        </p:tgtEl>
                                        <p:attrNameLst>
                                          <p:attrName>style.visibility</p:attrName>
                                        </p:attrNameLst>
                                      </p:cBhvr>
                                      <p:to>
                                        <p:strVal val="visible"/>
                                      </p:to>
                                    </p:set>
                                    <p:anim calcmode="lin" valueType="num">
                                      <p:cBhvr additive="base">
                                        <p:cTn id="38"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 presetClass="entr" presetSubtype="4" fill="hold" nodeType="after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anim calcmode="lin" valueType="num">
                                      <p:cBhvr additive="base">
                                        <p:cTn id="4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par>
                          <p:cTn id="51" fill="hold">
                            <p:stCondLst>
                              <p:cond delay="500"/>
                            </p:stCondLst>
                            <p:childTnLst>
                              <p:par>
                                <p:cTn id="52" presetID="3" presetClass="entr" presetSubtype="10" fill="hold" grpId="0" nodeType="after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blinds(horizontal)">
                                      <p:cBhvr>
                                        <p:cTn id="54" dur="500"/>
                                        <p:tgtEl>
                                          <p:spTgt spid="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10">
                                            <p:txEl>
                                              <p:pRg st="0" end="0"/>
                                            </p:txEl>
                                          </p:spTgt>
                                        </p:tgtEl>
                                        <p:attrNameLst>
                                          <p:attrName>style.visibility</p:attrName>
                                        </p:attrNameLst>
                                      </p:cBhvr>
                                      <p:to>
                                        <p:strVal val="visible"/>
                                      </p:to>
                                    </p:set>
                                    <p:animEffect transition="in" filter="blinds(horizontal)">
                                      <p:cBhvr>
                                        <p:cTn id="59"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p:bldP spid="1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Again, We Hope It Never Happens, but….</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u="sng" dirty="0">
                <a:solidFill>
                  <a:schemeClr val="accent6">
                    <a:lumMod val="75000"/>
                  </a:schemeClr>
                </a:solidFill>
              </a:rPr>
              <a:t>Who </a:t>
            </a:r>
            <a:r>
              <a:rPr lang="en-US" u="sng" dirty="0" err="1">
                <a:solidFill>
                  <a:schemeClr val="accent6">
                    <a:lumMod val="75000"/>
                  </a:schemeClr>
                </a:solidFill>
              </a:rPr>
              <a:t>Ya</a:t>
            </a:r>
            <a:r>
              <a:rPr lang="en-US" u="sng" dirty="0">
                <a:solidFill>
                  <a:schemeClr val="accent6">
                    <a:lumMod val="75000"/>
                  </a:schemeClr>
                </a:solidFill>
              </a:rPr>
              <a:t> </a:t>
            </a:r>
            <a:r>
              <a:rPr lang="en-US" u="sng" dirty="0" err="1">
                <a:solidFill>
                  <a:schemeClr val="accent6">
                    <a:lumMod val="75000"/>
                  </a:schemeClr>
                </a:solidFill>
              </a:rPr>
              <a:t>Gonna</a:t>
            </a:r>
            <a:r>
              <a:rPr lang="en-US" u="sng" dirty="0">
                <a:solidFill>
                  <a:schemeClr val="accent6">
                    <a:lumMod val="75000"/>
                  </a:schemeClr>
                </a:solidFill>
              </a:rPr>
              <a:t> Call</a:t>
            </a:r>
            <a:r>
              <a:rPr lang="en-US" u="sng" dirty="0" smtClean="0">
                <a:solidFill>
                  <a:schemeClr val="accent6">
                    <a:lumMod val="75000"/>
                  </a:schemeClr>
                </a:solidFill>
              </a:rPr>
              <a:t>?</a:t>
            </a:r>
          </a:p>
          <a:p>
            <a:r>
              <a:rPr lang="en-US" dirty="0" smtClean="0"/>
              <a:t>Provost’s Office: </a:t>
            </a:r>
          </a:p>
          <a:p>
            <a:pPr lvl="1"/>
            <a:r>
              <a:rPr lang="en-US" dirty="0" smtClean="0"/>
              <a:t>Angel Kwolek-Folland, Associate Provost for Academic and Faculty Affairs </a:t>
            </a:r>
            <a:r>
              <a:rPr lang="en-US" dirty="0" smtClean="0">
                <a:hlinkClick r:id="rId2"/>
              </a:rPr>
              <a:t>akf@aa.ufl.edu</a:t>
            </a:r>
            <a:endParaRPr lang="en-US" dirty="0" smtClean="0"/>
          </a:p>
          <a:p>
            <a:r>
              <a:rPr lang="en-US" dirty="0" smtClean="0"/>
              <a:t>Human Resources: </a:t>
            </a:r>
          </a:p>
          <a:p>
            <a:pPr lvl="1"/>
            <a:r>
              <a:rPr lang="en-US" dirty="0" smtClean="0"/>
              <a:t>Kim Baxley, Director, Employee &amp; Labor Relations </a:t>
            </a:r>
            <a:r>
              <a:rPr lang="en-US" dirty="0" smtClean="0">
                <a:hlinkClick r:id="rId3"/>
              </a:rPr>
              <a:t>kim-c@ufl.edu</a:t>
            </a:r>
            <a:endParaRPr lang="en-US" dirty="0" smtClean="0"/>
          </a:p>
          <a:p>
            <a:pPr lvl="1"/>
            <a:r>
              <a:rPr lang="en-US" dirty="0" smtClean="0"/>
              <a:t>Brook Mercier, Associate Director, E&amp;LR </a:t>
            </a:r>
            <a:r>
              <a:rPr lang="en-US" dirty="0" smtClean="0">
                <a:hlinkClick r:id="rId4"/>
              </a:rPr>
              <a:t>bmercier@ufl.edu</a:t>
            </a:r>
            <a:r>
              <a:rPr lang="en-US" dirty="0" smtClean="0"/>
              <a:t> </a:t>
            </a:r>
          </a:p>
          <a:p>
            <a:r>
              <a:rPr lang="en-US" dirty="0" smtClean="0"/>
              <a:t>General Counsel’s Office:</a:t>
            </a:r>
          </a:p>
          <a:p>
            <a:pPr lvl="1"/>
            <a:r>
              <a:rPr lang="en-US" dirty="0" smtClean="0"/>
              <a:t>Ryan Fuller, Associate University Counsel </a:t>
            </a:r>
            <a:r>
              <a:rPr lang="en-US" dirty="0" smtClean="0">
                <a:hlinkClick r:id="rId5"/>
              </a:rPr>
              <a:t>ryanf@ufl.edu</a:t>
            </a:r>
            <a:endParaRPr lang="en-US" dirty="0" smtClean="0"/>
          </a:p>
          <a:p>
            <a:r>
              <a:rPr lang="en-US" dirty="0" smtClean="0"/>
              <a:t>Or the Associate Dean or HR representative in your college</a:t>
            </a:r>
            <a:endParaRPr lang="en-US" dirty="0"/>
          </a:p>
        </p:txBody>
      </p:sp>
      <p:sp>
        <p:nvSpPr>
          <p:cNvPr id="4" name="Slide Number Placeholder 3"/>
          <p:cNvSpPr>
            <a:spLocks noGrp="1"/>
          </p:cNvSpPr>
          <p:nvPr>
            <p:ph type="sldNum" sz="quarter" idx="12"/>
          </p:nvPr>
        </p:nvSpPr>
        <p:spPr/>
        <p:txBody>
          <a:bodyPr/>
          <a:lstStyle/>
          <a:p>
            <a:fld id="{D633DC50-05B9-4A58-8450-AF745B21D83E}" type="slidenum">
              <a:rPr lang="en-US" smtClean="0"/>
              <a:pPr/>
              <a:t>24</a:t>
            </a:fld>
            <a:endParaRPr lang="en-US"/>
          </a:p>
        </p:txBody>
      </p:sp>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rPr>
              <a:t>Chairs and Evaluations</a:t>
            </a:r>
            <a:endParaRPr lang="en-US" dirty="0">
              <a:solidFill>
                <a:schemeClr val="accent6">
                  <a:lumMod val="75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t>Chairs </a:t>
            </a:r>
            <a:r>
              <a:rPr lang="en-US" dirty="0"/>
              <a:t>do many things; </a:t>
            </a:r>
            <a:r>
              <a:rPr lang="en-US" dirty="0" smtClean="0"/>
              <a:t>maybe none </a:t>
            </a:r>
            <a:r>
              <a:rPr lang="en-US" dirty="0"/>
              <a:t>more important than faculty evaluation</a:t>
            </a:r>
            <a:r>
              <a:rPr lang="en-US" dirty="0" smtClean="0"/>
              <a:t>.</a:t>
            </a:r>
          </a:p>
          <a:p>
            <a:pPr marL="1200150" lvl="2" indent="-342900">
              <a:buFont typeface="Courier New" pitchFamily="49" charset="0"/>
              <a:buChar char="o"/>
            </a:pPr>
            <a:r>
              <a:rPr lang="en-US" dirty="0" smtClean="0"/>
              <a:t>It’s </a:t>
            </a:r>
            <a:r>
              <a:rPr lang="en-US" dirty="0"/>
              <a:t>important that for the time you are chair, you realize that it’s not about </a:t>
            </a:r>
            <a:r>
              <a:rPr lang="en-US" dirty="0" smtClean="0"/>
              <a:t>you—Chair is </a:t>
            </a:r>
            <a:r>
              <a:rPr lang="en-US" dirty="0"/>
              <a:t>a role and people will interact with you in that role. </a:t>
            </a:r>
          </a:p>
          <a:p>
            <a:r>
              <a:rPr lang="en-US" dirty="0" smtClean="0"/>
              <a:t>Chairs’ annual and cyclical evaluation letters </a:t>
            </a:r>
            <a:r>
              <a:rPr lang="en-US" dirty="0"/>
              <a:t>are very important in the P&amp;T </a:t>
            </a:r>
            <a:r>
              <a:rPr lang="en-US" dirty="0" smtClean="0"/>
              <a:t>process, in SPE, and in disciplinary matters.</a:t>
            </a:r>
          </a:p>
          <a:p>
            <a:r>
              <a:rPr lang="en-US" dirty="0" smtClean="0"/>
              <a:t>Your colleagues, college </a:t>
            </a:r>
            <a:r>
              <a:rPr lang="en-US" dirty="0"/>
              <a:t>committee, deans, </a:t>
            </a:r>
            <a:r>
              <a:rPr lang="en-US" dirty="0" smtClean="0"/>
              <a:t>the APB</a:t>
            </a:r>
            <a:r>
              <a:rPr lang="en-US" dirty="0"/>
              <a:t>, president and </a:t>
            </a:r>
            <a:r>
              <a:rPr lang="en-US" dirty="0" smtClean="0"/>
              <a:t>SVPs rely on your insights and opinions. </a:t>
            </a:r>
          </a:p>
          <a:p>
            <a:r>
              <a:rPr lang="en-US" dirty="0" smtClean="0"/>
              <a:t>Keep </a:t>
            </a:r>
            <a:r>
              <a:rPr lang="en-US" dirty="0"/>
              <a:t>in mind also that at the college and university level, </a:t>
            </a:r>
            <a:r>
              <a:rPr lang="en-US" dirty="0" smtClean="0"/>
              <a:t>P&amp;T evaluators </a:t>
            </a:r>
            <a:r>
              <a:rPr lang="en-US" dirty="0"/>
              <a:t>will be reading all of your letters </a:t>
            </a:r>
            <a:r>
              <a:rPr lang="en-US" dirty="0" smtClean="0"/>
              <a:t>and </a:t>
            </a:r>
            <a:r>
              <a:rPr lang="en-US" dirty="0"/>
              <a:t>weighing them against one another. 	</a:t>
            </a:r>
          </a:p>
        </p:txBody>
      </p:sp>
      <p:sp>
        <p:nvSpPr>
          <p:cNvPr id="4" name="Slide Number Placeholder 3"/>
          <p:cNvSpPr>
            <a:spLocks noGrp="1"/>
          </p:cNvSpPr>
          <p:nvPr>
            <p:ph type="sldNum" sz="quarter" idx="12"/>
          </p:nvPr>
        </p:nvSpPr>
        <p:spPr/>
        <p:txBody>
          <a:bodyPr/>
          <a:lstStyle/>
          <a:p>
            <a:fld id="{D633DC50-05B9-4A58-8450-AF745B21D83E}" type="slidenum">
              <a:rPr lang="en-US" smtClean="0"/>
              <a:pPr/>
              <a:t>3</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extLst>
      <p:ext uri="{BB962C8B-B14F-4D97-AF65-F5344CB8AC3E}">
        <p14:creationId xmlns:p14="http://schemas.microsoft.com/office/powerpoint/2010/main" val="3822753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1">
                    <a:lumMod val="75000"/>
                  </a:schemeClr>
                </a:solidFill>
              </a:rPr>
              <a:t>Types of Evaluations</a:t>
            </a:r>
            <a:endParaRPr lang="en-US" sz="3200" dirty="0">
              <a:solidFill>
                <a:schemeClr val="accent1">
                  <a:lumMod val="75000"/>
                </a:schemeClr>
              </a:solidFill>
            </a:endParaRPr>
          </a:p>
        </p:txBody>
      </p:sp>
      <p:sp>
        <p:nvSpPr>
          <p:cNvPr id="24" name="Slide Number Placeholder 23"/>
          <p:cNvSpPr>
            <a:spLocks noGrp="1"/>
          </p:cNvSpPr>
          <p:nvPr>
            <p:ph type="sldNum" sz="quarter" idx="12"/>
          </p:nvPr>
        </p:nvSpPr>
        <p:spPr/>
        <p:txBody>
          <a:bodyPr/>
          <a:lstStyle/>
          <a:p>
            <a:fld id="{D633DC50-05B9-4A58-8450-AF745B21D83E}" type="slidenum">
              <a:rPr lang="en-US" smtClean="0"/>
              <a:pPr/>
              <a:t>4</a:t>
            </a:fld>
            <a:endParaRPr lang="en-US"/>
          </a:p>
        </p:txBody>
      </p:sp>
      <p:sp>
        <p:nvSpPr>
          <p:cNvPr id="4" name="Rectangle 3">
            <a:hlinkHover r:id="" action="ppaction://noaction" highlightClick="1">
              <a:snd r:embed="rId3" name="drumroll.wav"/>
            </a:hlinkHover>
          </p:cNvPr>
          <p:cNvSpPr/>
          <p:nvPr/>
        </p:nvSpPr>
        <p:spPr>
          <a:xfrm>
            <a:off x="2819400" y="1371599"/>
            <a:ext cx="3048000" cy="201449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smtClean="0">
                <a:solidFill>
                  <a:schemeClr val="tx2"/>
                </a:solidFill>
              </a:rPr>
              <a:t>Annual Evaluations</a:t>
            </a:r>
            <a:endParaRPr lang="en-US" sz="2400" dirty="0">
              <a:solidFill>
                <a:schemeClr val="tx2"/>
              </a:solidFill>
            </a:endParaRPr>
          </a:p>
        </p:txBody>
      </p:sp>
      <p:sp>
        <p:nvSpPr>
          <p:cNvPr id="5" name="Oval 4"/>
          <p:cNvSpPr/>
          <p:nvPr/>
        </p:nvSpPr>
        <p:spPr>
          <a:xfrm>
            <a:off x="304800" y="990600"/>
            <a:ext cx="17526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Mid-term Evaluation</a:t>
            </a:r>
            <a:endParaRPr lang="en-US" dirty="0"/>
          </a:p>
        </p:txBody>
      </p:sp>
      <p:sp>
        <p:nvSpPr>
          <p:cNvPr id="7" name="Rounded Rectangle 6"/>
          <p:cNvSpPr/>
          <p:nvPr/>
        </p:nvSpPr>
        <p:spPr>
          <a:xfrm>
            <a:off x="3589908" y="4724400"/>
            <a:ext cx="1600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Sustained Performance Evaluations</a:t>
            </a:r>
            <a:endParaRPr lang="en-US" dirty="0"/>
          </a:p>
        </p:txBody>
      </p:sp>
      <p:sp>
        <p:nvSpPr>
          <p:cNvPr id="29" name="Up-Down Arrow 28"/>
          <p:cNvSpPr/>
          <p:nvPr/>
        </p:nvSpPr>
        <p:spPr>
          <a:xfrm>
            <a:off x="4161408" y="3632076"/>
            <a:ext cx="457200" cy="939923"/>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
        <p:nvSpPr>
          <p:cNvPr id="9" name="Rectangle 8"/>
          <p:cNvSpPr/>
          <p:nvPr/>
        </p:nvSpPr>
        <p:spPr>
          <a:xfrm>
            <a:off x="7239000" y="2043684"/>
            <a:ext cx="138047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P&amp;T Evaluation</a:t>
            </a:r>
            <a:endParaRPr lang="en-US" dirty="0"/>
          </a:p>
        </p:txBody>
      </p:sp>
      <p:sp>
        <p:nvSpPr>
          <p:cNvPr id="15" name="Right Arrow 14"/>
          <p:cNvSpPr/>
          <p:nvPr/>
        </p:nvSpPr>
        <p:spPr>
          <a:xfrm>
            <a:off x="6096000" y="22585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359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#1 - Annual Evaluations are Critical</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u="sng" dirty="0" smtClean="0"/>
              <a:t>#1: Annual evaluations are key to many other actions</a:t>
            </a:r>
            <a:r>
              <a:rPr lang="en-US" dirty="0" smtClean="0"/>
              <a:t>.</a:t>
            </a:r>
          </a:p>
          <a:p>
            <a:r>
              <a:rPr lang="en-US" dirty="0" smtClean="0"/>
              <a:t>Evaluations point faculty to what they need to accomplish; can encourage, reward, or warn.</a:t>
            </a:r>
          </a:p>
          <a:p>
            <a:r>
              <a:rPr lang="en-US" dirty="0" smtClean="0"/>
              <a:t>If </a:t>
            </a:r>
            <a:r>
              <a:rPr lang="en-US" dirty="0"/>
              <a:t>you have a faculty member who is not meeting expectations, address that in the annual evaluations. </a:t>
            </a:r>
            <a:endParaRPr lang="en-US" dirty="0" smtClean="0"/>
          </a:p>
          <a:p>
            <a:pPr lvl="1"/>
            <a:r>
              <a:rPr lang="en-US" dirty="0" smtClean="0"/>
              <a:t>If </a:t>
            </a:r>
            <a:r>
              <a:rPr lang="en-US" dirty="0"/>
              <a:t>you, or your predecessor, has given an under-performing faculty member a satisfactory evaluation for 5 years, </a:t>
            </a:r>
            <a:r>
              <a:rPr lang="en-US" dirty="0" smtClean="0"/>
              <a:t>it won’t </a:t>
            </a:r>
            <a:r>
              <a:rPr lang="en-US" dirty="0"/>
              <a:t>be easy to suddenly argue that they haven’t been doing well all along.</a:t>
            </a:r>
          </a:p>
          <a:p>
            <a:r>
              <a:rPr lang="en-US" dirty="0" smtClean="0"/>
              <a:t>If </a:t>
            </a:r>
            <a:r>
              <a:rPr lang="en-US" dirty="0"/>
              <a:t>you inherit a </a:t>
            </a:r>
            <a:r>
              <a:rPr lang="en-US" dirty="0" smtClean="0"/>
              <a:t>problem</a:t>
            </a:r>
            <a:r>
              <a:rPr lang="en-US" dirty="0"/>
              <a:t>, get with your Associate Dean to develop a strategy </a:t>
            </a:r>
            <a:r>
              <a:rPr lang="en-US" dirty="0" smtClean="0"/>
              <a:t>to resolve.</a:t>
            </a:r>
            <a:endParaRPr lang="en-US" dirty="0"/>
          </a:p>
          <a:p>
            <a:r>
              <a:rPr lang="en-US" dirty="0" smtClean="0"/>
              <a:t>If </a:t>
            </a:r>
            <a:r>
              <a:rPr lang="en-US" dirty="0"/>
              <a:t>the annual evaluations accurately capture the chair’s assessment each year, the </a:t>
            </a:r>
            <a:r>
              <a:rPr lang="en-US" dirty="0" smtClean="0"/>
              <a:t>moments when change comes </a:t>
            </a:r>
            <a:r>
              <a:rPr lang="en-US" dirty="0"/>
              <a:t>(</a:t>
            </a:r>
            <a:r>
              <a:rPr lang="en-US" dirty="0" smtClean="0"/>
              <a:t>tenure </a:t>
            </a:r>
            <a:r>
              <a:rPr lang="en-US" dirty="0"/>
              <a:t>and/or </a:t>
            </a:r>
            <a:r>
              <a:rPr lang="en-US" dirty="0" smtClean="0"/>
              <a:t>promotion, discipline, etc.) </a:t>
            </a:r>
            <a:r>
              <a:rPr lang="en-US" dirty="0"/>
              <a:t>will be easier for everyone</a:t>
            </a:r>
            <a:r>
              <a:rPr lang="en-US" dirty="0" smtClean="0"/>
              <a:t>.</a:t>
            </a:r>
            <a:r>
              <a:rPr lang="en-US" dirty="0"/>
              <a:t> </a:t>
            </a:r>
          </a:p>
          <a:p>
            <a:endParaRPr lang="en-US" dirty="0"/>
          </a:p>
        </p:txBody>
      </p:sp>
      <p:sp>
        <p:nvSpPr>
          <p:cNvPr id="4" name="Slide Number Placeholder 3"/>
          <p:cNvSpPr>
            <a:spLocks noGrp="1"/>
          </p:cNvSpPr>
          <p:nvPr>
            <p:ph type="sldNum" sz="quarter" idx="12"/>
          </p:nvPr>
        </p:nvSpPr>
        <p:spPr/>
        <p:txBody>
          <a:bodyPr/>
          <a:lstStyle/>
          <a:p>
            <a:fld id="{D633DC50-05B9-4A58-8450-AF745B21D83E}" type="slidenum">
              <a:rPr lang="en-US" smtClean="0"/>
              <a:pPr/>
              <a:t>5</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extLst>
      <p:ext uri="{BB962C8B-B14F-4D97-AF65-F5344CB8AC3E}">
        <p14:creationId xmlns:p14="http://schemas.microsoft.com/office/powerpoint/2010/main" val="4276941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1">
                    <a:lumMod val="75000"/>
                  </a:schemeClr>
                </a:solidFill>
              </a:rPr>
              <a:t>#2 - Directive Language</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u="sng" dirty="0" smtClean="0"/>
              <a:t>#2: Use </a:t>
            </a:r>
            <a:r>
              <a:rPr lang="en-US" u="sng" dirty="0"/>
              <a:t>language that is directive rather than permissive.</a:t>
            </a:r>
            <a:endParaRPr lang="en-US" dirty="0"/>
          </a:p>
          <a:p>
            <a:r>
              <a:rPr lang="en-US" dirty="0" smtClean="0"/>
              <a:t>Use </a:t>
            </a:r>
            <a:r>
              <a:rPr lang="en-US" dirty="0"/>
              <a:t>language in annual evaluations that is specific and concise about expectations: </a:t>
            </a:r>
            <a:endParaRPr lang="en-US" dirty="0" smtClean="0"/>
          </a:p>
          <a:p>
            <a:pPr lvl="1"/>
            <a:r>
              <a:rPr lang="en-US" dirty="0" smtClean="0"/>
              <a:t>“</a:t>
            </a:r>
            <a:r>
              <a:rPr lang="en-US" dirty="0"/>
              <a:t>You must increase your publications in first-tier journals” instead of “You might want to look at submitting more of your work to good journals.”</a:t>
            </a:r>
          </a:p>
          <a:p>
            <a:r>
              <a:rPr lang="en-US" dirty="0"/>
              <a:t>(It’s hard to be directive with your colleagues; but as chair it’s your job to do so.)</a:t>
            </a:r>
          </a:p>
          <a:p>
            <a:r>
              <a:rPr lang="en-US" dirty="0" smtClean="0"/>
              <a:t>Key </a:t>
            </a:r>
            <a:r>
              <a:rPr lang="en-US" dirty="0"/>
              <a:t>the language of expectation to the language in </a:t>
            </a:r>
            <a:r>
              <a:rPr lang="en-US" dirty="0" smtClean="0"/>
              <a:t>the university, college and/or departmental criteria.</a:t>
            </a:r>
            <a:endParaRPr lang="en-US" dirty="0"/>
          </a:p>
          <a:p>
            <a:r>
              <a:rPr lang="en-US" dirty="0" smtClean="0"/>
              <a:t>The </a:t>
            </a:r>
            <a:r>
              <a:rPr lang="en-US" dirty="0"/>
              <a:t>same is true of your P&amp;T evaluation letter: </a:t>
            </a:r>
            <a:endParaRPr lang="en-US" dirty="0" smtClean="0"/>
          </a:p>
          <a:p>
            <a:pPr lvl="1"/>
            <a:r>
              <a:rPr lang="en-US" dirty="0"/>
              <a:t>R</a:t>
            </a:r>
            <a:r>
              <a:rPr lang="en-US" dirty="0" smtClean="0"/>
              <a:t>elate </a:t>
            </a:r>
            <a:r>
              <a:rPr lang="en-US" dirty="0"/>
              <a:t>the points you are making about performance to specific areas of the </a:t>
            </a:r>
            <a:r>
              <a:rPr lang="en-US" dirty="0" smtClean="0"/>
              <a:t>criteria. </a:t>
            </a:r>
            <a:r>
              <a:rPr lang="en-US" dirty="0"/>
              <a:t>If you’ve done the annual evaluations right, this will be easy because you will have laid out the connections already.</a:t>
            </a:r>
          </a:p>
          <a:p>
            <a:endParaRPr lang="en-US" dirty="0"/>
          </a:p>
        </p:txBody>
      </p:sp>
      <p:sp>
        <p:nvSpPr>
          <p:cNvPr id="4" name="Slide Number Placeholder 3"/>
          <p:cNvSpPr>
            <a:spLocks noGrp="1"/>
          </p:cNvSpPr>
          <p:nvPr>
            <p:ph type="sldNum" sz="quarter" idx="12"/>
          </p:nvPr>
        </p:nvSpPr>
        <p:spPr/>
        <p:txBody>
          <a:bodyPr/>
          <a:lstStyle/>
          <a:p>
            <a:fld id="{D633DC50-05B9-4A58-8450-AF745B21D83E}" type="slidenum">
              <a:rPr lang="en-US" smtClean="0"/>
              <a:pPr/>
              <a:t>6</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extLst>
      <p:ext uri="{BB962C8B-B14F-4D97-AF65-F5344CB8AC3E}">
        <p14:creationId xmlns:p14="http://schemas.microsoft.com/office/powerpoint/2010/main" val="2717764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#3 - YOUR Evaluation</a:t>
            </a:r>
            <a:endParaRPr lang="en-US" dirty="0">
              <a:solidFill>
                <a:schemeClr val="accent1">
                  <a:lumMod val="75000"/>
                </a:schemeClr>
              </a:solidFill>
            </a:endParaRPr>
          </a:p>
        </p:txBody>
      </p:sp>
      <p:sp>
        <p:nvSpPr>
          <p:cNvPr id="3" name="Content Placeholder 2"/>
          <p:cNvSpPr>
            <a:spLocks noGrp="1"/>
          </p:cNvSpPr>
          <p:nvPr>
            <p:ph idx="1"/>
          </p:nvPr>
        </p:nvSpPr>
        <p:spPr/>
        <p:txBody>
          <a:bodyPr>
            <a:noAutofit/>
          </a:bodyPr>
          <a:lstStyle/>
          <a:p>
            <a:pPr marL="0" indent="0">
              <a:buNone/>
            </a:pPr>
            <a:r>
              <a:rPr lang="en-US" sz="2000" u="sng" dirty="0" smtClean="0"/>
              <a:t>#3: It’s </a:t>
            </a:r>
            <a:r>
              <a:rPr lang="en-US" sz="2000" u="sng" dirty="0"/>
              <a:t>YOUR evaluation</a:t>
            </a:r>
            <a:endParaRPr lang="en-US" sz="2000" dirty="0"/>
          </a:p>
          <a:p>
            <a:r>
              <a:rPr lang="en-US" sz="2000" dirty="0" smtClean="0"/>
              <a:t>You </a:t>
            </a:r>
            <a:r>
              <a:rPr lang="en-US" sz="2000" dirty="0"/>
              <a:t>are the person who signs the letter, you are the one whose reputation is on the line. You can’t hide behind summarizing or recapping what the committee or external evaluators said.</a:t>
            </a:r>
          </a:p>
          <a:p>
            <a:r>
              <a:rPr lang="en-US" sz="2000" dirty="0" smtClean="0"/>
              <a:t>If </a:t>
            </a:r>
            <a:r>
              <a:rPr lang="en-US" sz="2000" dirty="0"/>
              <a:t>you lend support to an obviously weak case, you undermine your personal and professional credibility and call all your other judgments into question.</a:t>
            </a:r>
          </a:p>
          <a:p>
            <a:r>
              <a:rPr lang="en-US" sz="2000" dirty="0" smtClean="0"/>
              <a:t>Your </a:t>
            </a:r>
            <a:r>
              <a:rPr lang="en-US" sz="2000" dirty="0"/>
              <a:t>job as chair is not to simply support the candidate, or mirror the support or lack of it by a</a:t>
            </a:r>
            <a:r>
              <a:rPr lang="en-US" sz="2000" dirty="0" smtClean="0"/>
              <a:t> </a:t>
            </a:r>
            <a:r>
              <a:rPr lang="en-US" sz="2000" dirty="0"/>
              <a:t>committee. You are expected to exercise independent judgment, based on your evaluation of the dossier.</a:t>
            </a:r>
          </a:p>
          <a:p>
            <a:r>
              <a:rPr lang="en-US" sz="2000" dirty="0" smtClean="0"/>
              <a:t>Endorse </a:t>
            </a:r>
            <a:r>
              <a:rPr lang="en-US" sz="2000" dirty="0"/>
              <a:t>the candidate only if you believe the candidate meets the criteria established by the </a:t>
            </a:r>
            <a:r>
              <a:rPr lang="en-US" sz="2000" dirty="0" smtClean="0"/>
              <a:t>university, college, department, and </a:t>
            </a:r>
            <a:r>
              <a:rPr lang="en-US" sz="2000" dirty="0"/>
              <a:t>discipline</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D633DC50-05B9-4A58-8450-AF745B21D83E}" type="slidenum">
              <a:rPr lang="en-US" smtClean="0"/>
              <a:pPr/>
              <a:t>7</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Tree>
    <p:extLst>
      <p:ext uri="{BB962C8B-B14F-4D97-AF65-F5344CB8AC3E}">
        <p14:creationId xmlns:p14="http://schemas.microsoft.com/office/powerpoint/2010/main" val="2581402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728"/>
            <a:ext cx="8229600" cy="1143000"/>
          </a:xfrm>
        </p:spPr>
        <p:txBody>
          <a:bodyPr>
            <a:normAutofit/>
          </a:bodyPr>
          <a:lstStyle/>
          <a:p>
            <a:r>
              <a:rPr lang="en-US" dirty="0" smtClean="0">
                <a:solidFill>
                  <a:schemeClr val="accent1">
                    <a:lumMod val="75000"/>
                  </a:schemeClr>
                </a:solidFill>
              </a:rPr>
              <a:t>#4 – Letters: Unique</a:t>
            </a:r>
            <a:endParaRPr lang="en-US" dirty="0">
              <a:solidFill>
                <a:schemeClr val="accent1">
                  <a:lumMod val="75000"/>
                </a:schemeClr>
              </a:solidFill>
            </a:endParaRPr>
          </a:p>
        </p:txBody>
      </p:sp>
      <p:sp>
        <p:nvSpPr>
          <p:cNvPr id="3" name="Content Placeholder 2"/>
          <p:cNvSpPr>
            <a:spLocks noGrp="1"/>
          </p:cNvSpPr>
          <p:nvPr>
            <p:ph idx="1"/>
          </p:nvPr>
        </p:nvSpPr>
        <p:spPr>
          <a:noFill/>
        </p:spPr>
        <p:txBody>
          <a:bodyPr>
            <a:normAutofit fontScale="85000" lnSpcReduction="10000"/>
          </a:bodyPr>
          <a:lstStyle/>
          <a:p>
            <a:pPr marL="0" indent="0">
              <a:buNone/>
            </a:pPr>
            <a:r>
              <a:rPr lang="en-US" u="sng" dirty="0" smtClean="0"/>
              <a:t>#4: Individuality isn’t always a good thing.</a:t>
            </a:r>
          </a:p>
          <a:p>
            <a:r>
              <a:rPr lang="en-US" dirty="0" smtClean="0"/>
              <a:t>For </a:t>
            </a:r>
            <a:r>
              <a:rPr lang="en-US" dirty="0"/>
              <a:t>your </a:t>
            </a:r>
            <a:r>
              <a:rPr lang="en-US" dirty="0" smtClean="0"/>
              <a:t>annual and T&amp;P letters, use </a:t>
            </a:r>
            <a:r>
              <a:rPr lang="en-US" dirty="0"/>
              <a:t>a template. </a:t>
            </a:r>
            <a:endParaRPr lang="en-US" dirty="0" smtClean="0"/>
          </a:p>
          <a:p>
            <a:pPr lvl="1"/>
            <a:r>
              <a:rPr lang="en-US" dirty="0" smtClean="0"/>
              <a:t>Everyone’s </a:t>
            </a:r>
            <a:r>
              <a:rPr lang="en-US" dirty="0"/>
              <a:t>letter should be as much the same as possible in the bones, with the </a:t>
            </a:r>
            <a:r>
              <a:rPr lang="en-US" dirty="0" smtClean="0"/>
              <a:t>muscle </a:t>
            </a:r>
            <a:r>
              <a:rPr lang="en-US" smtClean="0"/>
              <a:t>&amp; fat shaped </a:t>
            </a:r>
            <a:r>
              <a:rPr lang="en-US" dirty="0"/>
              <a:t>to individual strengths and weaknesses.</a:t>
            </a:r>
          </a:p>
          <a:p>
            <a:r>
              <a:rPr lang="en-US" dirty="0" smtClean="0"/>
              <a:t>Intro; </a:t>
            </a:r>
            <a:r>
              <a:rPr lang="en-US" dirty="0"/>
              <a:t>a paragraph each on teaching, research, and </a:t>
            </a:r>
            <a:r>
              <a:rPr lang="en-US" dirty="0" smtClean="0"/>
              <a:t>service (or whatever is in assignment); </a:t>
            </a:r>
            <a:r>
              <a:rPr lang="en-US" dirty="0"/>
              <a:t>conclusion.</a:t>
            </a:r>
          </a:p>
          <a:p>
            <a:r>
              <a:rPr lang="en-US" dirty="0" smtClean="0"/>
              <a:t>Always </a:t>
            </a:r>
            <a:r>
              <a:rPr lang="en-US" dirty="0"/>
              <a:t>summarize your overall assessment at the end: “Overall, your performance is satisfactory/unsatisfactory for the year” or something similar</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D633DC50-05B9-4A58-8450-AF745B21D83E}" type="slidenum">
              <a:rPr lang="en-US" smtClean="0"/>
              <a:pPr/>
              <a:t>8</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
        <p:nvSpPr>
          <p:cNvPr id="6" name="&quot;No&quot; Symbol 5"/>
          <p:cNvSpPr/>
          <p:nvPr/>
        </p:nvSpPr>
        <p:spPr>
          <a:xfrm>
            <a:off x="5486400" y="273728"/>
            <a:ext cx="1219200" cy="1219200"/>
          </a:xfrm>
          <a:prstGeom prst="noSmoking">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Tree>
    <p:extLst>
      <p:ext uri="{BB962C8B-B14F-4D97-AF65-F5344CB8AC3E}">
        <p14:creationId xmlns:p14="http://schemas.microsoft.com/office/powerpoint/2010/main" val="2053138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#5 - Letters: Novels</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sz="3100" u="sng" dirty="0" smtClean="0"/>
              <a:t>#5: Letters </a:t>
            </a:r>
            <a:r>
              <a:rPr lang="en-US" sz="3100" u="sng" dirty="0"/>
              <a:t>are not 19</a:t>
            </a:r>
            <a:r>
              <a:rPr lang="en-US" sz="3100" u="sng" baseline="30000" dirty="0"/>
              <a:t>th</a:t>
            </a:r>
            <a:r>
              <a:rPr lang="en-US" sz="3100" u="sng" dirty="0"/>
              <a:t> century Novels</a:t>
            </a:r>
            <a:endParaRPr lang="en-US" sz="3100" dirty="0"/>
          </a:p>
          <a:p>
            <a:r>
              <a:rPr lang="en-US" sz="3100" dirty="0" smtClean="0"/>
              <a:t>Long </a:t>
            </a:r>
            <a:r>
              <a:rPr lang="en-US" sz="3100" dirty="0"/>
              <a:t>letters are not automatically Good letters. Unlike Charles Dickens, you are not being paid by the word. </a:t>
            </a:r>
          </a:p>
          <a:p>
            <a:r>
              <a:rPr lang="en-US" sz="3100" dirty="0" smtClean="0"/>
              <a:t>Be </a:t>
            </a:r>
            <a:r>
              <a:rPr lang="en-US" sz="3100" dirty="0"/>
              <a:t>clear and succinct: </a:t>
            </a:r>
            <a:r>
              <a:rPr lang="en-US" sz="3100" dirty="0" smtClean="0"/>
              <a:t>other </a:t>
            </a:r>
            <a:r>
              <a:rPr lang="en-US" sz="3100" dirty="0"/>
              <a:t>evaluators have access to the same materials you do so you don’t need to summarize them. What they want to see is what conclusion *you* have come to after </a:t>
            </a:r>
            <a:r>
              <a:rPr lang="en-US" sz="3100" dirty="0" smtClean="0"/>
              <a:t>reviewing </a:t>
            </a:r>
            <a:r>
              <a:rPr lang="en-US" sz="3100" dirty="0"/>
              <a:t>the materials.</a:t>
            </a:r>
          </a:p>
          <a:p>
            <a:r>
              <a:rPr lang="en-US" sz="3100" dirty="0" smtClean="0"/>
              <a:t>Don’t </a:t>
            </a:r>
            <a:r>
              <a:rPr lang="en-US" sz="3100" dirty="0"/>
              <a:t>quote from the external evaluation </a:t>
            </a:r>
            <a:r>
              <a:rPr lang="en-US" sz="3100" dirty="0" smtClean="0"/>
              <a:t>letters</a:t>
            </a:r>
            <a:r>
              <a:rPr lang="en-US" sz="3100" dirty="0"/>
              <a:t>;</a:t>
            </a:r>
            <a:r>
              <a:rPr lang="en-US" sz="3100" dirty="0" smtClean="0"/>
              <a:t> name </a:t>
            </a:r>
            <a:r>
              <a:rPr lang="en-US" sz="3100" dirty="0"/>
              <a:t>no names or </a:t>
            </a:r>
            <a:r>
              <a:rPr lang="en-US" sz="3100" dirty="0" smtClean="0"/>
              <a:t>institutions. </a:t>
            </a:r>
            <a:r>
              <a:rPr lang="en-US" sz="3100" dirty="0"/>
              <a:t>Use </a:t>
            </a:r>
            <a:r>
              <a:rPr lang="en-US" sz="3100" dirty="0" smtClean="0"/>
              <a:t>generalities or summarize—everyone </a:t>
            </a:r>
            <a:r>
              <a:rPr lang="en-US" sz="3100" dirty="0"/>
              <a:t>else can see and read the letters for themselves.</a:t>
            </a:r>
          </a:p>
          <a:p>
            <a:r>
              <a:rPr lang="en-US" sz="3100" dirty="0" smtClean="0"/>
              <a:t>I </a:t>
            </a:r>
            <a:r>
              <a:rPr lang="en-US" sz="3100" dirty="0"/>
              <a:t>have seen brilliant, insightful letters of </a:t>
            </a:r>
            <a:r>
              <a:rPr lang="en-US" sz="3100" dirty="0" smtClean="0"/>
              <a:t>1.5 </a:t>
            </a:r>
            <a:r>
              <a:rPr lang="en-US" sz="3100" dirty="0"/>
              <a:t>not-very-dense pages. Those who are reading 250 files will appreciate conciseness. </a:t>
            </a:r>
          </a:p>
          <a:p>
            <a:endParaRPr lang="en-US" dirty="0"/>
          </a:p>
        </p:txBody>
      </p:sp>
      <p:sp>
        <p:nvSpPr>
          <p:cNvPr id="4" name="Slide Number Placeholder 3"/>
          <p:cNvSpPr>
            <a:spLocks noGrp="1"/>
          </p:cNvSpPr>
          <p:nvPr>
            <p:ph type="sldNum" sz="quarter" idx="12"/>
          </p:nvPr>
        </p:nvSpPr>
        <p:spPr/>
        <p:txBody>
          <a:bodyPr/>
          <a:lstStyle/>
          <a:p>
            <a:fld id="{D633DC50-05B9-4A58-8450-AF745B21D83E}" type="slidenum">
              <a:rPr lang="en-US" smtClean="0"/>
              <a:pPr/>
              <a:t>9</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97524"/>
            <a:ext cx="1685544" cy="454152"/>
          </a:xfrm>
          <a:prstGeom prst="rect">
            <a:avLst/>
          </a:prstGeom>
        </p:spPr>
      </p:pic>
      <p:sp>
        <p:nvSpPr>
          <p:cNvPr id="6" name="&quot;No&quot; Symbol 5"/>
          <p:cNvSpPr/>
          <p:nvPr/>
        </p:nvSpPr>
        <p:spPr>
          <a:xfrm>
            <a:off x="5334000" y="297401"/>
            <a:ext cx="1371600" cy="1168893"/>
          </a:xfrm>
          <a:prstGeom prst="noSmoking">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41859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8902</TotalTime>
  <Words>2075</Words>
  <Application>Microsoft Office PowerPoint</Application>
  <PresentationFormat>On-screen Show (4:3)</PresentationFormat>
  <Paragraphs>215</Paragraphs>
  <Slides>24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Courier New</vt:lpstr>
      <vt:lpstr>Office Theme</vt:lpstr>
      <vt:lpstr>Faculty Evaluations:  A Roadmap for Chairs</vt:lpstr>
      <vt:lpstr>Agenda</vt:lpstr>
      <vt:lpstr>Chairs and Evaluations</vt:lpstr>
      <vt:lpstr>Types of Evaluations</vt:lpstr>
      <vt:lpstr>#1 - Annual Evaluations are Critical</vt:lpstr>
      <vt:lpstr>#2 - Directive Language</vt:lpstr>
      <vt:lpstr>#3 - YOUR Evaluation</vt:lpstr>
      <vt:lpstr>#4 – Letters: Unique</vt:lpstr>
      <vt:lpstr>#5 - Letters: Novels</vt:lpstr>
      <vt:lpstr>#6 - Letters: Sci Fi</vt:lpstr>
      <vt:lpstr>We Hope It Never Happens…</vt:lpstr>
      <vt:lpstr>Connecting Evaluation and Discipline</vt:lpstr>
      <vt:lpstr>You are not expected to do this alone….</vt:lpstr>
      <vt:lpstr>Evaluation &amp; Discipline</vt:lpstr>
      <vt:lpstr>Mid-Term Evaluation</vt:lpstr>
      <vt:lpstr>Annual &amp; Sustained Performance Evaluations</vt:lpstr>
      <vt:lpstr>Unsatisfactory Annual Evaluation</vt:lpstr>
      <vt:lpstr>Results of Investigation &amp; Discipline</vt:lpstr>
      <vt:lpstr>Evaluation, Investigation &amp; Discipline</vt:lpstr>
      <vt:lpstr>Ending Faculty Employment</vt:lpstr>
      <vt:lpstr>Ending Faculty Employment</vt:lpstr>
      <vt:lpstr>Examples of Incompetence or Misconduct  Reg. 7.048(1)(a)-(p)</vt:lpstr>
      <vt:lpstr>Potential Steps:</vt:lpstr>
      <vt:lpstr>Again, We Hope It Never Happens, but….</vt:lpstr>
    </vt:vector>
  </TitlesOfParts>
  <Company>University of Florida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halohead</dc:creator>
  <cp:lastModifiedBy>Kwolek-Folland,Angel</cp:lastModifiedBy>
  <cp:revision>159</cp:revision>
  <cp:lastPrinted>2013-09-10T15:41:56Z</cp:lastPrinted>
  <dcterms:created xsi:type="dcterms:W3CDTF">2010-11-01T14:17:55Z</dcterms:created>
  <dcterms:modified xsi:type="dcterms:W3CDTF">2016-08-16T14:35:07Z</dcterms:modified>
</cp:coreProperties>
</file>