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7" r:id="rId3"/>
    <p:sldId id="309" r:id="rId4"/>
    <p:sldId id="308" r:id="rId5"/>
    <p:sldId id="310" r:id="rId6"/>
    <p:sldId id="312" r:id="rId7"/>
    <p:sldId id="290" r:id="rId8"/>
    <p:sldId id="260" r:id="rId9"/>
    <p:sldId id="294" r:id="rId10"/>
    <p:sldId id="272" r:id="rId11"/>
    <p:sldId id="274" r:id="rId12"/>
    <p:sldId id="273" r:id="rId13"/>
    <p:sldId id="265" r:id="rId14"/>
    <p:sldId id="281" r:id="rId15"/>
    <p:sldId id="262" r:id="rId16"/>
    <p:sldId id="313" r:id="rId17"/>
    <p:sldId id="314" r:id="rId18"/>
    <p:sldId id="282" r:id="rId19"/>
    <p:sldId id="286" r:id="rId20"/>
    <p:sldId id="285" r:id="rId21"/>
    <p:sldId id="278" r:id="rId22"/>
    <p:sldId id="288" r:id="rId23"/>
    <p:sldId id="266" r:id="rId24"/>
    <p:sldId id="280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4897" autoAdjust="0"/>
  </p:normalViewPr>
  <p:slideViewPr>
    <p:cSldViewPr>
      <p:cViewPr varScale="1">
        <p:scale>
          <a:sx n="63" d="100"/>
          <a:sy n="63" d="100"/>
        </p:scale>
        <p:origin x="13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r">
              <a:defRPr sz="1200"/>
            </a:lvl1pPr>
          </a:lstStyle>
          <a:p>
            <a:fld id="{9193C68C-5C45-4323-8501-B80B78092675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r">
              <a:defRPr sz="1200"/>
            </a:lvl1pPr>
          </a:lstStyle>
          <a:p>
            <a:fld id="{F481F14E-DE0D-41FE-9977-844B737D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17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473" tIns="46237" rIns="92473" bIns="46237" rtlCol="0"/>
          <a:lstStyle>
            <a:lvl1pPr algn="r">
              <a:defRPr sz="1200"/>
            </a:lvl1pPr>
          </a:lstStyle>
          <a:p>
            <a:fld id="{8BEC880F-F5EB-4BD0-BC61-19E8536933B0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3" tIns="46237" rIns="92473" bIns="4623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473" tIns="46237" rIns="92473" bIns="4623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473" tIns="46237" rIns="92473" bIns="46237" rtlCol="0" anchor="b"/>
          <a:lstStyle>
            <a:lvl1pPr algn="r">
              <a:defRPr sz="1200"/>
            </a:lvl1pPr>
          </a:lstStyle>
          <a:p>
            <a:fld id="{75CCB593-1442-4B7F-B298-D2014EBD04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832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Stakeholders: Faculty,</a:t>
            </a:r>
            <a:r>
              <a:rPr lang="en-US" baseline="0" dirty="0" smtClean="0"/>
              <a:t> </a:t>
            </a:r>
            <a:r>
              <a:rPr lang="en-US" dirty="0" smtClean="0"/>
              <a:t>Students,</a:t>
            </a:r>
            <a:r>
              <a:rPr lang="en-US" baseline="0" dirty="0" smtClean="0"/>
              <a:t> </a:t>
            </a:r>
            <a:r>
              <a:rPr lang="en-US" dirty="0" smtClean="0"/>
              <a:t>Staff,</a:t>
            </a:r>
            <a:r>
              <a:rPr lang="en-US" baseline="0" dirty="0" smtClean="0"/>
              <a:t> </a:t>
            </a:r>
            <a:r>
              <a:rPr lang="en-US" dirty="0" smtClean="0"/>
              <a:t>Donors and General Public,</a:t>
            </a:r>
            <a:r>
              <a:rPr lang="en-US" baseline="0" dirty="0" smtClean="0"/>
              <a:t> </a:t>
            </a:r>
            <a:r>
              <a:rPr lang="en-US" dirty="0" smtClean="0"/>
              <a:t>Dean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College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University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CB593-1442-4B7F-B298-D2014EBD043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82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on this in later session.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CB593-1442-4B7F-B298-D2014EBD043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73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CB593-1442-4B7F-B298-D2014EBD043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66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also be “just complaints”</a:t>
            </a:r>
          </a:p>
          <a:p>
            <a:r>
              <a:rPr lang="en-US" dirty="0" smtClean="0"/>
              <a:t>Resolve difficulties informally if possible:</a:t>
            </a:r>
          </a:p>
          <a:p>
            <a:r>
              <a:rPr lang="en-US" u="sng" dirty="0" smtClean="0"/>
              <a:t>Formal</a:t>
            </a:r>
            <a:r>
              <a:rPr lang="en-US" dirty="0" smtClean="0"/>
              <a:t> complaints require </a:t>
            </a:r>
            <a:r>
              <a:rPr lang="en-US" u="sng" dirty="0" smtClean="0"/>
              <a:t>formal</a:t>
            </a:r>
            <a:r>
              <a:rPr lang="en-US" dirty="0" smtClean="0"/>
              <a:t> responses. Consult Dean, Academic Affairs Office, HR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CB593-1442-4B7F-B298-D2014EBD043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71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Will be hearing more about these issues in</a:t>
            </a:r>
            <a:r>
              <a:rPr lang="en-US" baseline="0" dirty="0" smtClean="0"/>
              <a:t> 2 of our later sessions.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CB593-1442-4B7F-B298-D2014EBD043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73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19823C2-98EB-47BD-A267-573CC9A0D3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437E73-9818-4E30-A662-8637E1CA13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D5D6BA-34FC-49F2-AEC8-372851A46B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37824D-B610-4318-BA39-30E90EE2EA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A63457-BA4C-4D16-8A80-07EB16F052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924A21C-519C-45EA-832F-937D5E9CC1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EF43C5-BA76-40E6-9F36-5B1D93883E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1BCF9B-7304-4002-996F-24C5B4BBDF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69FC01-0C99-46C5-B488-BBA5BD5768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C0C4911-B45C-443D-BD76-D95322ABB8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5104D21-A367-4F68-B8C5-33AB477C20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tss.it.ufl.edu/uf-vot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hr.ufl.edu/manager-resources/employee-relations/union-contract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dmin-handbook.aa.ufl.edu/" TargetMode="External"/><Relationship Id="rId2" Type="http://schemas.openxmlformats.org/officeDocument/2006/relationships/hyperlink" Target="http://www.aa.ufl.edu/admin-resource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fa.ufl.edu/additional/academic-progress/" TargetMode="External"/><Relationship Id="rId2" Type="http://schemas.openxmlformats.org/officeDocument/2006/relationships/hyperlink" Target="http://www.dso.ufl.edu/sccr/honorcodes/honorcode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fa.ufl.edu/additional/financial-aid-policies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ufl.edu/ot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neralcounsel.ufl.edu/downloads/COI.pdf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1"/>
            <a:ext cx="7772400" cy="2209799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/>
              <a:t>Academic Administrators Series: Wearing Many Hats</a:t>
            </a:r>
            <a:br>
              <a:rPr lang="en-US" sz="4000" dirty="0" smtClean="0"/>
            </a:br>
            <a:r>
              <a:rPr lang="en-US" sz="4000" dirty="0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743200"/>
            <a:ext cx="7772400" cy="206811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August </a:t>
            </a:r>
            <a:r>
              <a:rPr lang="en-US" sz="2400" dirty="0" smtClean="0"/>
              <a:t>2016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Angel </a:t>
            </a:r>
            <a:r>
              <a:rPr lang="en-US" sz="2400" dirty="0" err="1" smtClean="0"/>
              <a:t>Kwolek</a:t>
            </a:r>
            <a:r>
              <a:rPr lang="en-US" sz="2400" dirty="0" smtClean="0"/>
              <a:t>-Folland, Associate Provost</a:t>
            </a:r>
          </a:p>
          <a:p>
            <a:pPr eaLnBrk="1" hangingPunct="1">
              <a:lnSpc>
                <a:spcPct val="90000"/>
              </a:lnSpc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1000" dirty="0" smtClean="0"/>
              <a:t>With thanks and credit to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dirty="0" smtClean="0"/>
              <a:t>The Advance Program, University of Michigan and </a:t>
            </a:r>
          </a:p>
          <a:p>
            <a:pPr eaLnBrk="1" hangingPunct="1">
              <a:lnSpc>
                <a:spcPct val="90000"/>
              </a:lnSpc>
            </a:pPr>
            <a:r>
              <a:rPr lang="en-US" sz="1000" dirty="0" smtClean="0"/>
              <a:t>NSF AAFACE grant (A. Donnelly, A. Dorsey, J. Gentry, M. Law)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9823C2-98EB-47BD-A267-573CC9A0D3D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Assessments recorded (account for all eligible reviewers)</a:t>
            </a:r>
          </a:p>
          <a:p>
            <a:pPr lvl="1"/>
            <a:r>
              <a:rPr lang="en-US" dirty="0" smtClean="0"/>
              <a:t>Advice: Clear process protects candidate and </a:t>
            </a:r>
            <a:r>
              <a:rPr lang="en-US" i="1" dirty="0" smtClean="0"/>
              <a:t>you</a:t>
            </a:r>
          </a:p>
          <a:p>
            <a:pPr lvl="1"/>
            <a:r>
              <a:rPr lang="en-US" dirty="0" smtClean="0"/>
              <a:t>Advice: Retain ballots in secure place for 1 year</a:t>
            </a:r>
          </a:p>
          <a:p>
            <a:pPr lvl="2"/>
            <a:r>
              <a:rPr lang="en-US" dirty="0" smtClean="0"/>
              <a:t>Note: Secure, anonymized online system is available and can manage process: </a:t>
            </a:r>
            <a:r>
              <a:rPr lang="en-US" dirty="0" smtClean="0">
                <a:hlinkClick r:id="rId2"/>
              </a:rPr>
              <a:t>http://tss.it.ufl.edu/uf-voting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T&amp;P (cont’d)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CHAIR’s LETTER</a:t>
            </a:r>
          </a:p>
          <a:p>
            <a:pPr lvl="1"/>
            <a:r>
              <a:rPr lang="en-US" sz="2200" dirty="0" smtClean="0"/>
              <a:t>Basis for letter begins with appointment, annual evaluations, assignment, &amp; criteria</a:t>
            </a:r>
          </a:p>
          <a:p>
            <a:pPr lvl="1"/>
            <a:r>
              <a:rPr lang="en-US" sz="2200" dirty="0" smtClean="0"/>
              <a:t>“</a:t>
            </a:r>
            <a:r>
              <a:rPr lang="en-US" sz="2200" dirty="0"/>
              <a:t>T</a:t>
            </a:r>
            <a:r>
              <a:rPr lang="en-US" sz="2200" dirty="0" smtClean="0"/>
              <a:t>ranslate” for those outside discipline</a:t>
            </a:r>
          </a:p>
          <a:p>
            <a:pPr lvl="1"/>
            <a:r>
              <a:rPr lang="en-US" sz="2200" dirty="0" smtClean="0"/>
              <a:t>Address substantial changes in assignment</a:t>
            </a:r>
          </a:p>
          <a:p>
            <a:pPr lvl="1"/>
            <a:r>
              <a:rPr lang="en-US" sz="2200" dirty="0" smtClean="0"/>
              <a:t>Describe what </a:t>
            </a:r>
            <a:r>
              <a:rPr lang="en-US" sz="2200" u="sng" dirty="0" smtClean="0"/>
              <a:t>is</a:t>
            </a:r>
            <a:r>
              <a:rPr lang="en-US" sz="2200" dirty="0" smtClean="0"/>
              <a:t>: be positive but realistic</a:t>
            </a:r>
          </a:p>
          <a:p>
            <a:pPr lvl="1"/>
            <a:r>
              <a:rPr lang="en-US" sz="2200" dirty="0" smtClean="0"/>
              <a:t>Explain negative, abstain and absent assessments</a:t>
            </a:r>
          </a:p>
          <a:p>
            <a:pPr lvl="1"/>
            <a:r>
              <a:rPr lang="en-US" sz="2200" u="sng" dirty="0" smtClean="0"/>
              <a:t>Take a position: it’s your evaluation</a:t>
            </a:r>
          </a:p>
          <a:p>
            <a:pPr lvl="1"/>
            <a:r>
              <a:rPr lang="en-US" sz="2200" dirty="0" smtClean="0"/>
              <a:t>Copy of your letter to candidate; candidate may respond, w/in 10 days (with OPT system)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T&amp;P (cont’d)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300" dirty="0" smtClean="0"/>
          </a:p>
          <a:p>
            <a:r>
              <a:rPr lang="en-US" sz="2300" dirty="0" smtClean="0"/>
              <a:t>Case goes to dean and college committee, assessments recorded</a:t>
            </a:r>
          </a:p>
          <a:p>
            <a:r>
              <a:rPr lang="en-US" sz="2300" dirty="0" smtClean="0"/>
              <a:t>Copy of dean’s letter to candidate; candidate may respond (10 days)</a:t>
            </a:r>
          </a:p>
          <a:p>
            <a:r>
              <a:rPr lang="en-US" sz="2300" dirty="0" smtClean="0"/>
              <a:t>Case goes to UF APB</a:t>
            </a:r>
          </a:p>
          <a:p>
            <a:r>
              <a:rPr lang="en-US" sz="2300" dirty="0" smtClean="0"/>
              <a:t>By mutual agreement, candidate may withdraw (if not at end of probationary period) anytime before President’s decision</a:t>
            </a: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T&amp;P (cont’d)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Must be done every 7 years after last promotion for tenured faculty</a:t>
            </a:r>
          </a:p>
          <a:p>
            <a:pPr eaLnBrk="1" hangingPunct="1"/>
            <a:r>
              <a:rPr lang="en-US" u="sng" dirty="0" smtClean="0"/>
              <a:t>Based on previous 6 years annual evaluations</a:t>
            </a:r>
          </a:p>
          <a:p>
            <a:pPr eaLnBrk="1" hangingPunct="1"/>
            <a:r>
              <a:rPr lang="en-US" dirty="0" smtClean="0"/>
              <a:t>In unsatisfactory cases, Performance Improvement Plan required</a:t>
            </a:r>
          </a:p>
          <a:p>
            <a:pPr lvl="1"/>
            <a:r>
              <a:rPr lang="en-US" dirty="0" smtClean="0"/>
              <a:t>Follow-up on progress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Sustained Performance Evaluation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98" decel="100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 is your right and responsibility to manage your department</a:t>
            </a:r>
          </a:p>
          <a:p>
            <a:pPr lvl="1"/>
            <a:r>
              <a:rPr lang="en-US" sz="2000" dirty="0" smtClean="0"/>
              <a:t>Finances and administration, staff, graduate assistants, faculty</a:t>
            </a:r>
          </a:p>
          <a:p>
            <a:r>
              <a:rPr lang="en-US" sz="2400" dirty="0" smtClean="0"/>
              <a:t>Examples:</a:t>
            </a:r>
          </a:p>
          <a:p>
            <a:pPr lvl="1"/>
            <a:r>
              <a:rPr lang="en-US" sz="2000" dirty="0" smtClean="0"/>
              <a:t>Student records confidentiality (FERPA)</a:t>
            </a:r>
          </a:p>
          <a:p>
            <a:pPr lvl="1"/>
            <a:r>
              <a:rPr lang="en-US" sz="2000" dirty="0" smtClean="0"/>
              <a:t>Mandatory training: search committee training</a:t>
            </a:r>
          </a:p>
          <a:p>
            <a:pPr lvl="1"/>
            <a:r>
              <a:rPr lang="en-US" sz="2000" dirty="0" smtClean="0"/>
              <a:t>Faculty/staff interaction and staff workload</a:t>
            </a:r>
          </a:p>
          <a:p>
            <a:pPr lvl="1"/>
            <a:r>
              <a:rPr lang="en-US" sz="2000" dirty="0" smtClean="0"/>
              <a:t>Course and other assignments (office hours)</a:t>
            </a:r>
          </a:p>
          <a:p>
            <a:pPr lvl="1"/>
            <a:r>
              <a:rPr lang="en-US" sz="2000" dirty="0" smtClean="0"/>
              <a:t>Attendance policy (yes, I know….)</a:t>
            </a:r>
          </a:p>
          <a:p>
            <a:pPr lvl="1"/>
            <a:r>
              <a:rPr lang="en-US" sz="2000" dirty="0" smtClean="0"/>
              <a:t>Managing Conflicts of Interest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Chair as Manager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eaLnBrk="1" hangingPunct="1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Review University, College and (if relevant) Department shared governance documents</a:t>
            </a:r>
          </a:p>
          <a:p>
            <a:pPr lvl="1"/>
            <a:r>
              <a:rPr lang="en-US" dirty="0"/>
              <a:t>Departmental By-Laws</a:t>
            </a:r>
          </a:p>
          <a:p>
            <a:pPr lvl="1"/>
            <a:r>
              <a:rPr lang="en-US" dirty="0"/>
              <a:t>Departmental Committees as sources of advice, recommendations and approvals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Governance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5" grpId="1" build="allAtOnce"/>
      <p:bldP spid="8194" grpId="0"/>
      <p:bldP spid="8194" grpId="1"/>
      <p:bldP spid="8194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What are they?</a:t>
            </a:r>
          </a:p>
          <a:p>
            <a:pPr lvl="1"/>
            <a:r>
              <a:rPr lang="en-US" sz="2000" u="sng" dirty="0" smtClean="0"/>
              <a:t>Grievances:</a:t>
            </a:r>
            <a:r>
              <a:rPr lang="en-US" sz="2000" dirty="0" smtClean="0"/>
              <a:t> internal process to resolve differences between faculty and administrative processes</a:t>
            </a:r>
          </a:p>
          <a:p>
            <a:pPr lvl="2"/>
            <a:r>
              <a:rPr lang="en-US" sz="2000" dirty="0" smtClean="0"/>
              <a:t>Out-of-unit – UF Regulations: </a:t>
            </a:r>
            <a:r>
              <a:rPr lang="en-US" sz="2000" dirty="0" err="1" smtClean="0"/>
              <a:t>Fac</a:t>
            </a:r>
            <a:r>
              <a:rPr lang="en-US" sz="2000" dirty="0" smtClean="0"/>
              <a:t> Senate Committee or Review by unit</a:t>
            </a:r>
          </a:p>
          <a:p>
            <a:pPr lvl="2"/>
            <a:r>
              <a:rPr lang="en-US" sz="2000" dirty="0" smtClean="0"/>
              <a:t>In-unit – CBA</a:t>
            </a:r>
          </a:p>
          <a:p>
            <a:pPr lvl="1"/>
            <a:r>
              <a:rPr lang="en-US" sz="2000" u="sng" dirty="0" smtClean="0"/>
              <a:t>Complaints:</a:t>
            </a:r>
            <a:r>
              <a:rPr lang="en-US" sz="2000" dirty="0" smtClean="0"/>
              <a:t> externally generated complaints (i.e., parents, donor, Anonymous), complaints by one faculty member against another, etc.</a:t>
            </a:r>
          </a:p>
          <a:p>
            <a:pPr lvl="2"/>
            <a:r>
              <a:rPr lang="en-US" sz="1800" dirty="0" smtClean="0"/>
              <a:t>Not in CBA</a:t>
            </a:r>
          </a:p>
          <a:p>
            <a:pPr lvl="2"/>
            <a:r>
              <a:rPr lang="en-US" sz="1800" dirty="0" smtClean="0"/>
              <a:t>Research misconduct</a:t>
            </a:r>
            <a:endParaRPr lang="en-US" sz="2000" u="sng" dirty="0" smtClean="0"/>
          </a:p>
          <a:p>
            <a:pPr lvl="1"/>
            <a:r>
              <a:rPr lang="en-US" sz="2000" u="sng" dirty="0" smtClean="0"/>
              <a:t>Seek HR or Provost Office guidance</a:t>
            </a:r>
            <a:r>
              <a:rPr lang="en-US" sz="2000" dirty="0" smtClean="0"/>
              <a:t>; inform dean EARLY</a:t>
            </a:r>
            <a:endParaRPr lang="en-US" sz="2000" u="sng" dirty="0" smtClean="0"/>
          </a:p>
          <a:p>
            <a:pPr lvl="1"/>
            <a:endParaRPr lang="en-US" dirty="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Complaints, Regulations, Grievances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8820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0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3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6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9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5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8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1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3" grpId="1" build="allAtOnce"/>
      <p:bldP spid="10242" grpId="0"/>
      <p:bldP spid="1024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Formal processes are advised when:</a:t>
            </a:r>
          </a:p>
          <a:p>
            <a:pPr lvl="1"/>
            <a:r>
              <a:rPr lang="en-US" dirty="0" smtClean="0"/>
              <a:t>The individual is unstable or unpredictable</a:t>
            </a:r>
          </a:p>
          <a:p>
            <a:pPr lvl="1"/>
            <a:r>
              <a:rPr lang="en-US" dirty="0" smtClean="0"/>
              <a:t>The issue involves large differences of power</a:t>
            </a:r>
          </a:p>
          <a:p>
            <a:pPr lvl="1"/>
            <a:r>
              <a:rPr lang="en-US" dirty="0" smtClean="0"/>
              <a:t>There is a history</a:t>
            </a:r>
          </a:p>
          <a:p>
            <a:pPr lvl="1"/>
            <a:r>
              <a:rPr lang="en-US" dirty="0" smtClean="0"/>
              <a:t>Allegations may involve illegal or dangerous activities (e.g., allegations of substance abuse, sexual harassment, </a:t>
            </a:r>
            <a:r>
              <a:rPr lang="en-US" dirty="0" smtClean="0"/>
              <a:t>research fraud, discrimination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Person is absent, misses classes, hasn’t been seen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Flags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4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Consult </a:t>
            </a:r>
            <a:r>
              <a:rPr lang="en-US" u="sng" dirty="0" smtClean="0"/>
              <a:t>before</a:t>
            </a:r>
            <a:r>
              <a:rPr lang="en-US" dirty="0" smtClean="0"/>
              <a:t> you act</a:t>
            </a:r>
            <a:endParaRPr lang="en-US" dirty="0"/>
          </a:p>
          <a:p>
            <a:r>
              <a:rPr lang="en-US" dirty="0" smtClean="0"/>
              <a:t>Document, Document, Document</a:t>
            </a:r>
          </a:p>
          <a:p>
            <a:pPr lvl="1"/>
            <a:r>
              <a:rPr lang="en-US" dirty="0" smtClean="0"/>
              <a:t>Evaluations, follow-up emails, personal notes, etc.</a:t>
            </a:r>
          </a:p>
          <a:p>
            <a:r>
              <a:rPr lang="en-US" dirty="0" smtClean="0"/>
              <a:t>“Progressive discipline”: Oral reprimand, counseling letter, suspension, dismissal. </a:t>
            </a:r>
          </a:p>
          <a:p>
            <a:r>
              <a:rPr lang="en-US" i="1" dirty="0" smtClean="0"/>
              <a:t>Use College HR office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Disciplinary Actions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UFF – Some faculty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sz="2000" dirty="0" smtClean="0"/>
              <a:t>- If in, know the Collective Bargaining Agreement</a:t>
            </a:r>
          </a:p>
          <a:p>
            <a:pPr marL="109728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Not IFAS, HSC, Law, Selected others</a:t>
            </a:r>
          </a:p>
          <a:p>
            <a:r>
              <a:rPr lang="en-US" dirty="0" smtClean="0"/>
              <a:t> Graduate Assistants United – All UF employed graduate assistants</a:t>
            </a:r>
          </a:p>
          <a:p>
            <a:r>
              <a:rPr lang="en-US" dirty="0" smtClean="0"/>
              <a:t> AFSCME – Staff</a:t>
            </a:r>
          </a:p>
          <a:p>
            <a:r>
              <a:rPr lang="en-US" dirty="0" smtClean="0"/>
              <a:t>Gateway website at:</a:t>
            </a:r>
          </a:p>
          <a:p>
            <a:pPr marL="109728" indent="0">
              <a:buNone/>
            </a:pPr>
            <a:r>
              <a:rPr lang="en-US" dirty="0">
                <a:hlinkClick r:id="rId2"/>
              </a:rPr>
              <a:t>http://hr.ufl.edu/manager-resources/employee-relations/union-contracts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Bargaining Units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an overview of some things that chairs or administrators must address</a:t>
            </a:r>
          </a:p>
          <a:p>
            <a:r>
              <a:rPr lang="en-US" dirty="0" smtClean="0"/>
              <a:t>The other sessions </a:t>
            </a:r>
            <a:r>
              <a:rPr lang="en-US" dirty="0" smtClean="0"/>
              <a:t>today will </a:t>
            </a:r>
            <a:r>
              <a:rPr lang="en-US" dirty="0" smtClean="0"/>
              <a:t>go into more detail on these issues.</a:t>
            </a:r>
          </a:p>
          <a:p>
            <a:endParaRPr lang="en-US" dirty="0"/>
          </a:p>
          <a:p>
            <a:r>
              <a:rPr lang="en-US" dirty="0" smtClean="0"/>
              <a:t>Resources:</a:t>
            </a:r>
          </a:p>
          <a:p>
            <a:pPr lvl="1"/>
            <a:r>
              <a:rPr lang="en-US" dirty="0" smtClean="0"/>
              <a:t>“Resources </a:t>
            </a:r>
            <a:r>
              <a:rPr lang="en-US" dirty="0"/>
              <a:t>for Administrators”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www.aa.ufl.edu/admin-resources</a:t>
            </a:r>
            <a:endParaRPr lang="en-US" dirty="0" smtClean="0"/>
          </a:p>
          <a:p>
            <a:pPr lvl="1"/>
            <a:r>
              <a:rPr lang="en-US" dirty="0" smtClean="0"/>
              <a:t>“Chair’s and </a:t>
            </a:r>
            <a:r>
              <a:rPr lang="en-US" dirty="0"/>
              <a:t>Director’s Handbook”: </a:t>
            </a:r>
            <a:r>
              <a:rPr lang="en-US" dirty="0">
                <a:hlinkClick r:id="rId3"/>
              </a:rPr>
              <a:t>http://admin-handbook.aa.ufl.edu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6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 smtClean="0"/>
              <a:t>Syllabi:</a:t>
            </a:r>
            <a:r>
              <a:rPr lang="en-US" dirty="0" smtClean="0"/>
              <a:t> </a:t>
            </a:r>
            <a:r>
              <a:rPr lang="en-US" sz="2000" dirty="0" smtClean="0"/>
              <a:t>must be student-accessible website and kept on file </a:t>
            </a:r>
          </a:p>
          <a:p>
            <a:endParaRPr lang="en-US" sz="1600" dirty="0" smtClean="0"/>
          </a:p>
          <a:p>
            <a:r>
              <a:rPr lang="en-US" dirty="0" smtClean="0"/>
              <a:t>Student syllabi and grade complaints:</a:t>
            </a:r>
          </a:p>
          <a:p>
            <a:pPr lvl="1"/>
            <a:r>
              <a:rPr lang="en-US" sz="2000" dirty="0" smtClean="0"/>
              <a:t>Faculty grade final unless illegal discrimination or grade imposed without proper authority (e.g. By GTA) </a:t>
            </a:r>
          </a:p>
          <a:p>
            <a:pPr marL="393192" lvl="1" indent="0">
              <a:buNone/>
            </a:pPr>
            <a:endParaRPr lang="en-US" dirty="0"/>
          </a:p>
          <a:p>
            <a:pPr marL="393192" lvl="1" indent="0">
              <a:buNone/>
            </a:pP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www.dso.ufl.edu/sccr/honorcodes/honorcode.php</a:t>
            </a:r>
            <a:endParaRPr lang="en-US" sz="1800" dirty="0" smtClean="0"/>
          </a:p>
          <a:p>
            <a:pPr marL="393192" lvl="1" indent="0">
              <a:buNone/>
            </a:pPr>
            <a:r>
              <a:rPr lang="en-US" sz="1800" dirty="0">
                <a:hlinkClick r:id="rId3"/>
              </a:rPr>
              <a:t>http://www.sfa.ufl.edu/additional/academic-progress</a:t>
            </a:r>
            <a:r>
              <a:rPr lang="en-US" sz="1800" dirty="0" smtClean="0">
                <a:hlinkClick r:id="rId3"/>
              </a:rPr>
              <a:t>/</a:t>
            </a:r>
            <a:endParaRPr lang="en-US" sz="1800" dirty="0" smtClean="0"/>
          </a:p>
          <a:p>
            <a:pPr marL="393192" lvl="1" indent="0">
              <a:buNone/>
            </a:pPr>
            <a:r>
              <a:rPr lang="en-US" sz="1800" dirty="0">
                <a:hlinkClick r:id="rId4"/>
              </a:rPr>
              <a:t>http://www.sfa.ufl.edu/additional/financial-aid-policies</a:t>
            </a:r>
            <a:r>
              <a:rPr lang="en-US" sz="1800" dirty="0" smtClean="0">
                <a:hlinkClick r:id="rId4"/>
              </a:rPr>
              <a:t>/</a:t>
            </a:r>
            <a:endParaRPr lang="en-US" sz="1800" dirty="0" smtClean="0"/>
          </a:p>
          <a:p>
            <a:pPr marL="393192" lvl="1" indent="0">
              <a:buNone/>
            </a:pPr>
            <a:endParaRPr lang="en-US" sz="1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Policies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raining required for all search committee members (on-line)</a:t>
            </a:r>
          </a:p>
          <a:p>
            <a:r>
              <a:rPr lang="en-US" dirty="0" smtClean="0"/>
              <a:t>Sell the university</a:t>
            </a:r>
          </a:p>
          <a:p>
            <a:r>
              <a:rPr lang="en-US" dirty="0" smtClean="0"/>
              <a:t>Involve the dean and the department faculty</a:t>
            </a:r>
          </a:p>
          <a:p>
            <a:r>
              <a:rPr lang="en-US" dirty="0"/>
              <a:t>Department negotiations/hiring </a:t>
            </a:r>
            <a:r>
              <a:rPr lang="en-US" dirty="0" smtClean="0"/>
              <a:t>committees</a:t>
            </a:r>
          </a:p>
          <a:p>
            <a:r>
              <a:rPr lang="en-US" dirty="0" smtClean="0"/>
              <a:t>Chair </a:t>
            </a:r>
            <a:r>
              <a:rPr lang="en-US" u="sng" dirty="0"/>
              <a:t>and</a:t>
            </a:r>
            <a:r>
              <a:rPr lang="en-US" dirty="0"/>
              <a:t> the dean are </a:t>
            </a:r>
            <a:r>
              <a:rPr lang="en-US" dirty="0" smtClean="0"/>
              <a:t>generally the </a:t>
            </a:r>
            <a:r>
              <a:rPr lang="en-US" dirty="0"/>
              <a:t>hiring </a:t>
            </a:r>
            <a:r>
              <a:rPr lang="en-US" u="sng" dirty="0" smtClean="0"/>
              <a:t>authorities</a:t>
            </a:r>
          </a:p>
          <a:p>
            <a:r>
              <a:rPr lang="en-US" dirty="0" smtClean="0"/>
              <a:t>Follow the process outlined in the CBA for in-unit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Conflict of Commitment</a:t>
            </a:r>
          </a:p>
          <a:p>
            <a:r>
              <a:rPr lang="en-US" sz="3000" dirty="0" smtClean="0"/>
              <a:t>Outside Employment or Financial Interest</a:t>
            </a:r>
          </a:p>
          <a:p>
            <a:r>
              <a:rPr lang="en-US" sz="3000" dirty="0" smtClean="0"/>
              <a:t>Intellectual Property</a:t>
            </a:r>
          </a:p>
          <a:p>
            <a:r>
              <a:rPr lang="en-US" sz="3000" dirty="0" smtClean="0"/>
              <a:t>Conflict of Interest</a:t>
            </a:r>
          </a:p>
          <a:p>
            <a:pPr lvl="1"/>
            <a:r>
              <a:rPr lang="en-US" sz="2600" dirty="0" smtClean="0"/>
              <a:t> Example: Faculty-Authored Course Materials,    </a:t>
            </a:r>
          </a:p>
          <a:p>
            <a:pPr marL="393192" lvl="1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on-line </a:t>
            </a:r>
            <a:r>
              <a:rPr lang="en-US" sz="2600" dirty="0" smtClean="0"/>
              <a:t>courses out of load </a:t>
            </a:r>
            <a:endParaRPr lang="en-US" sz="2600" dirty="0" smtClean="0"/>
          </a:p>
          <a:p>
            <a:pPr marL="594360" indent="-457200"/>
            <a:r>
              <a:rPr lang="en-US" sz="3000" dirty="0" smtClean="0"/>
              <a:t>Nepotism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Types of Disclosures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dirty="0" smtClean="0"/>
              <a:t>Employees engaging in outside activities (consulting, etc.) must disclose annually and receive approval PRIOR to activity. Must not infringe on UF responsibilities.</a:t>
            </a:r>
          </a:p>
          <a:p>
            <a:pPr lvl="1"/>
            <a:r>
              <a:rPr lang="en-US" sz="2200" dirty="0" smtClean="0"/>
              <a:t>Office of Technology Licensing </a:t>
            </a:r>
            <a:r>
              <a:rPr lang="en-US" sz="2200" dirty="0" smtClean="0">
                <a:hlinkClick r:id="rId3"/>
              </a:rPr>
              <a:t>http://www.research.ufl.edu/otl/</a:t>
            </a:r>
            <a:endParaRPr lang="en-US" sz="2200" dirty="0" smtClean="0"/>
          </a:p>
          <a:p>
            <a:pPr lvl="1"/>
            <a:r>
              <a:rPr lang="en-US" sz="2200" dirty="0" smtClean="0"/>
              <a:t>General Counsel’s Office </a:t>
            </a:r>
            <a:r>
              <a:rPr lang="en-US" sz="2200" dirty="0" smtClean="0">
                <a:hlinkClick r:id="rId4"/>
              </a:rPr>
              <a:t>http://www.generalcounsel.ufl.edu/downloads/COI.pdf</a:t>
            </a:r>
            <a:endParaRPr lang="en-US" sz="2200" dirty="0" smtClean="0"/>
          </a:p>
          <a:p>
            <a:pPr lvl="1"/>
            <a:endParaRPr lang="en-US" sz="2200" dirty="0" smtClean="0"/>
          </a:p>
          <a:p>
            <a:r>
              <a:rPr lang="en-US" sz="2200" dirty="0" smtClean="0"/>
              <a:t>Financial interests must be disclosed</a:t>
            </a:r>
          </a:p>
          <a:p>
            <a:pPr lvl="1">
              <a:buNone/>
            </a:pPr>
            <a:endParaRPr lang="en-US" sz="2200" dirty="0" smtClean="0"/>
          </a:p>
          <a:p>
            <a:r>
              <a:rPr lang="en-US" sz="2200" dirty="0" smtClean="0"/>
              <a:t>Permission must be given to use University equipment, facilities, or services of personnel on the “Request to Use University Equipment….” form</a:t>
            </a:r>
          </a:p>
          <a:p>
            <a:pPr lvl="1"/>
            <a:endParaRPr lang="en-US" sz="2200" dirty="0" smtClean="0"/>
          </a:p>
          <a:p>
            <a:endParaRPr lang="en-US" sz="2900" dirty="0" smtClean="0"/>
          </a:p>
          <a:p>
            <a:endParaRPr lang="en-US" sz="26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Managing the Research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Vital service to your department/college and UF</a:t>
            </a:r>
          </a:p>
          <a:p>
            <a:pPr lvl="1"/>
            <a:r>
              <a:rPr lang="en-US" sz="2000" dirty="0" smtClean="0"/>
              <a:t>You make a difference for programs, faculty, staff, and students</a:t>
            </a:r>
          </a:p>
          <a:p>
            <a:pPr lvl="1"/>
            <a:r>
              <a:rPr lang="en-US" sz="2000" dirty="0" smtClean="0"/>
              <a:t>You can expand and deepen your understanding of the university; achieve personal career goals; be a better-informed faculty member</a:t>
            </a:r>
          </a:p>
          <a:p>
            <a:r>
              <a:rPr lang="en-US" sz="2000" u="sng" dirty="0" smtClean="0"/>
              <a:t>You are not alone</a:t>
            </a:r>
            <a:r>
              <a:rPr lang="en-US" sz="2000" dirty="0" smtClean="0"/>
              <a:t>!</a:t>
            </a:r>
          </a:p>
          <a:p>
            <a:pPr lvl="1"/>
            <a:r>
              <a:rPr lang="en-US" sz="2000" dirty="0" smtClean="0"/>
              <a:t>Seek out mentors: experienced chairs, associate deans, others</a:t>
            </a:r>
          </a:p>
          <a:p>
            <a:pPr lvl="1"/>
            <a:r>
              <a:rPr lang="en-US" sz="2000" dirty="0" smtClean="0"/>
              <a:t>Make use of governance structures, staff expertise, college offices (HR, finances), and your dean</a:t>
            </a:r>
          </a:p>
          <a:p>
            <a:r>
              <a:rPr lang="en-US" sz="2000" dirty="0" smtClean="0"/>
              <a:t>Thank you for agreeing to serve!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Chair:Toughest</a:t>
            </a:r>
            <a:r>
              <a:rPr lang="en-US" dirty="0" smtClean="0"/>
              <a:t> </a:t>
            </a:r>
            <a:r>
              <a:rPr lang="en-US" dirty="0" smtClean="0"/>
              <a:t>Job in Academe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000" dirty="0" smtClean="0"/>
          </a:p>
          <a:p>
            <a:endParaRPr lang="en-US" sz="2300" dirty="0" smtClean="0"/>
          </a:p>
          <a:p>
            <a:r>
              <a:rPr lang="en-US" sz="2400" dirty="0" smtClean="0"/>
              <a:t>A bridge between faculty and administration</a:t>
            </a:r>
          </a:p>
          <a:p>
            <a:r>
              <a:rPr lang="en-US" sz="2400" dirty="0" smtClean="0"/>
              <a:t>Varies with:</a:t>
            </a:r>
            <a:endParaRPr lang="en-US" sz="2400" dirty="0"/>
          </a:p>
          <a:p>
            <a:pPr lvl="1"/>
            <a:r>
              <a:rPr lang="en-US" sz="2400" dirty="0" smtClean="0"/>
              <a:t>Unit</a:t>
            </a:r>
          </a:p>
          <a:p>
            <a:pPr lvl="1"/>
            <a:r>
              <a:rPr lang="en-US" sz="2400" dirty="0" smtClean="0"/>
              <a:t>Selection Process</a:t>
            </a:r>
          </a:p>
          <a:p>
            <a:pPr lvl="1"/>
            <a:r>
              <a:rPr lang="en-US" sz="2400" dirty="0" smtClean="0"/>
              <a:t>Stability of Role</a:t>
            </a:r>
          </a:p>
          <a:p>
            <a:pPr lvl="1"/>
            <a:r>
              <a:rPr lang="en-US" sz="2400" dirty="0" smtClean="0"/>
              <a:t>But always has specific administrative duties</a:t>
            </a:r>
          </a:p>
          <a:p>
            <a:r>
              <a:rPr lang="en-US" sz="2400" dirty="0" smtClean="0"/>
              <a:t>Many stakeholders, some mutually contradictory or potentially in conflict.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Chair’s Role – </a:t>
            </a:r>
            <a:r>
              <a:rPr lang="en-US" dirty="0" err="1" smtClean="0"/>
              <a:t>B’twixt</a:t>
            </a:r>
            <a:r>
              <a:rPr lang="en-US" dirty="0" smtClean="0"/>
              <a:t> and Between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4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Resources: </a:t>
            </a:r>
          </a:p>
          <a:p>
            <a:r>
              <a:rPr lang="en-US" dirty="0" smtClean="0"/>
              <a:t>Office Manager</a:t>
            </a:r>
          </a:p>
          <a:p>
            <a:r>
              <a:rPr lang="en-US" dirty="0" smtClean="0"/>
              <a:t>College Associate Dean(s)</a:t>
            </a:r>
          </a:p>
          <a:p>
            <a:r>
              <a:rPr lang="en-US" dirty="0" smtClean="0"/>
              <a:t>Other Chairs</a:t>
            </a:r>
          </a:p>
          <a:p>
            <a:r>
              <a:rPr lang="en-US" dirty="0" smtClean="0"/>
              <a:t>Human Resource Services (College or UF) and Financial Offices</a:t>
            </a:r>
          </a:p>
          <a:p>
            <a:r>
              <a:rPr lang="en-US" dirty="0" smtClean="0"/>
              <a:t>Graduate School</a:t>
            </a:r>
          </a:p>
          <a:p>
            <a:r>
              <a:rPr lang="en-US" dirty="0" smtClean="0"/>
              <a:t>Dean of Students Office &amp; Registrar</a:t>
            </a:r>
          </a:p>
          <a:p>
            <a:r>
              <a:rPr lang="en-US" dirty="0" smtClean="0"/>
              <a:t>UF Police Department</a:t>
            </a:r>
          </a:p>
          <a:p>
            <a:r>
              <a:rPr lang="en-US" dirty="0" smtClean="0"/>
              <a:t>Department, College, and Faculty Senate Governance</a:t>
            </a:r>
          </a:p>
          <a:p>
            <a:r>
              <a:rPr lang="en-US" dirty="0" smtClean="0"/>
              <a:t>Provost’s Office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Are Not Alone! Ask, Ask, Ask!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2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1000" dirty="0" smtClean="0"/>
          </a:p>
          <a:p>
            <a:r>
              <a:rPr lang="en-US" sz="2300" dirty="0" smtClean="0"/>
              <a:t>Supervision – staff and faculty</a:t>
            </a:r>
          </a:p>
          <a:p>
            <a:pPr lvl="1"/>
            <a:r>
              <a:rPr lang="en-US" sz="1900" dirty="0" smtClean="0"/>
              <a:t>Specific Responsibilities</a:t>
            </a:r>
          </a:p>
          <a:p>
            <a:pPr lvl="1"/>
            <a:r>
              <a:rPr lang="en-US" sz="1900" dirty="0" smtClean="0"/>
              <a:t>Assign &amp; evaluate</a:t>
            </a:r>
          </a:p>
          <a:p>
            <a:pPr marL="393192" lvl="1" indent="0">
              <a:buNone/>
            </a:pPr>
            <a:endParaRPr lang="en-US" sz="1900" dirty="0" smtClean="0"/>
          </a:p>
          <a:p>
            <a:r>
              <a:rPr lang="en-US" sz="2300" dirty="0" smtClean="0"/>
              <a:t>Advancing others</a:t>
            </a:r>
          </a:p>
          <a:p>
            <a:pPr lvl="1"/>
            <a:r>
              <a:rPr lang="en-US" sz="1900" dirty="0" smtClean="0"/>
              <a:t>Ensure mentoring</a:t>
            </a:r>
          </a:p>
          <a:p>
            <a:pPr lvl="1"/>
            <a:r>
              <a:rPr lang="en-US" sz="1900" dirty="0" smtClean="0"/>
              <a:t>Encouraging faculty and staff development</a:t>
            </a:r>
          </a:p>
          <a:p>
            <a:pPr lvl="1"/>
            <a:r>
              <a:rPr lang="en-US" sz="1900" dirty="0" smtClean="0"/>
              <a:t>Nominating faculty, staff and students for awards</a:t>
            </a:r>
          </a:p>
          <a:p>
            <a:endParaRPr lang="en-US" sz="2300" dirty="0" smtClean="0"/>
          </a:p>
          <a:p>
            <a:r>
              <a:rPr lang="en-US" sz="2300" dirty="0" smtClean="0"/>
              <a:t>Departmental Planning</a:t>
            </a:r>
            <a:endParaRPr lang="en-US" sz="2300" dirty="0"/>
          </a:p>
          <a:p>
            <a:pPr lvl="1"/>
            <a:r>
              <a:rPr lang="en-US" sz="1900" dirty="0" smtClean="0"/>
              <a:t>Setting reasonable goals</a:t>
            </a:r>
          </a:p>
          <a:p>
            <a:pPr lvl="1"/>
            <a:r>
              <a:rPr lang="en-US" sz="1900" dirty="0" smtClean="0"/>
              <a:t>Aligning with college and with UF</a:t>
            </a:r>
          </a:p>
          <a:p>
            <a:pPr lvl="1"/>
            <a:r>
              <a:rPr lang="en-US" sz="1900" dirty="0" smtClean="0"/>
              <a:t>Managing budget and scheduling courses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Chair’s Role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4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Appropriate assignment of duties – semester assignment report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Orientation – teaching, tenure, and promotion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Prep for mid-career review (tenure-track)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Assigning a mentor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Tenure track should have research/scholarship assigned and be involved in graduate student training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New Faculty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865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2400" dirty="0" smtClean="0"/>
              <a:t>Leadership requires good interpersonal skills:</a:t>
            </a:r>
          </a:p>
          <a:p>
            <a:pPr lvl="1"/>
            <a:r>
              <a:rPr lang="en-US" sz="2400" dirty="0" smtClean="0"/>
              <a:t>Listen, then listen</a:t>
            </a:r>
          </a:p>
          <a:p>
            <a:pPr lvl="1"/>
            <a:r>
              <a:rPr lang="en-US" sz="2400" dirty="0" smtClean="0"/>
              <a:t>Communicate often and be clear</a:t>
            </a:r>
          </a:p>
          <a:p>
            <a:pPr lvl="1"/>
            <a:r>
              <a:rPr lang="en-US" sz="2400" dirty="0" smtClean="0"/>
              <a:t>Do not respond too quickly</a:t>
            </a:r>
          </a:p>
          <a:p>
            <a:pPr lvl="1"/>
            <a:r>
              <a:rPr lang="en-US" sz="2400" dirty="0" smtClean="0"/>
              <a:t>Do not fail to respond</a:t>
            </a:r>
          </a:p>
          <a:p>
            <a:pPr marL="393192" lvl="1" indent="0">
              <a:buNone/>
            </a:pPr>
            <a:endParaRPr lang="en-US" sz="2400" dirty="0" smtClean="0"/>
          </a:p>
          <a:p>
            <a:pPr marL="594360" indent="-457200"/>
            <a:r>
              <a:rPr lang="en-US" sz="2400" dirty="0" smtClean="0"/>
              <a:t>Conflict Resolution:</a:t>
            </a:r>
          </a:p>
          <a:p>
            <a:pPr marL="850392" lvl="1" indent="-457200"/>
            <a:r>
              <a:rPr lang="en-US" sz="2400" dirty="0" smtClean="0"/>
              <a:t>Don’t ignore or escalate the problem</a:t>
            </a:r>
          </a:p>
          <a:p>
            <a:pPr marL="850392" lvl="1" indent="-457200"/>
            <a:r>
              <a:rPr lang="en-US" sz="2400" dirty="0" smtClean="0"/>
              <a:t>Informal, early solutions best (if possible)</a:t>
            </a:r>
          </a:p>
          <a:p>
            <a:pPr marL="850392" lvl="1" indent="-457200"/>
            <a:r>
              <a:rPr lang="en-US" sz="2400" dirty="0" smtClean="0"/>
              <a:t>Consult before acting</a:t>
            </a:r>
          </a:p>
          <a:p>
            <a:pPr marL="850392" lvl="1" indent="-457200"/>
            <a:r>
              <a:rPr lang="en-US" sz="2400" dirty="0" smtClean="0"/>
              <a:t>Know the rules and procedures—or know who to ask</a:t>
            </a:r>
          </a:p>
          <a:p>
            <a:pPr marL="393192" lvl="1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Chair as Supervisor &amp; Problem Solver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Must be done</a:t>
            </a:r>
          </a:p>
          <a:p>
            <a:pPr eaLnBrk="1" hangingPunct="1"/>
            <a:r>
              <a:rPr lang="en-US" sz="2400" dirty="0" smtClean="0"/>
              <a:t>Self-evaluations can be done but official annual evaluation is </a:t>
            </a:r>
            <a:r>
              <a:rPr lang="en-US" sz="2400" u="sng" dirty="0" smtClean="0"/>
              <a:t>your</a:t>
            </a:r>
            <a:r>
              <a:rPr lang="en-US" sz="2400" dirty="0" smtClean="0"/>
              <a:t> evaluation of achievements</a:t>
            </a:r>
          </a:p>
          <a:p>
            <a:pPr eaLnBrk="1" hangingPunct="1"/>
            <a:r>
              <a:rPr lang="en-US" sz="2400" dirty="0" smtClean="0"/>
              <a:t>Context is </a:t>
            </a:r>
            <a:r>
              <a:rPr lang="en-US" sz="2400" u="sng" dirty="0" smtClean="0"/>
              <a:t>assigned</a:t>
            </a:r>
            <a:r>
              <a:rPr lang="en-US" sz="2400" dirty="0" smtClean="0"/>
              <a:t> responsibilities</a:t>
            </a:r>
          </a:p>
          <a:p>
            <a:pPr eaLnBrk="1" hangingPunct="1"/>
            <a:r>
              <a:rPr lang="en-US" sz="2400" dirty="0" smtClean="0"/>
              <a:t>Indicate progress toward T &amp; P (or toward promotion)-</a:t>
            </a:r>
            <a:r>
              <a:rPr lang="en-US" sz="2400" b="1" dirty="0" smtClean="0"/>
              <a:t> </a:t>
            </a:r>
            <a:r>
              <a:rPr lang="en-US" sz="2400" b="1" i="1" u="sng" dirty="0" smtClean="0"/>
              <a:t>Be clear</a:t>
            </a:r>
            <a:endParaRPr lang="en-US" sz="2400" b="1" dirty="0" smtClean="0"/>
          </a:p>
          <a:p>
            <a:pPr eaLnBrk="1" hangingPunct="1"/>
            <a:r>
              <a:rPr lang="en-US" sz="2400" dirty="0" smtClean="0"/>
              <a:t>Signature of faculty member acknowledges </a:t>
            </a:r>
            <a:r>
              <a:rPr lang="en-US" sz="2400" u="sng" dirty="0" smtClean="0"/>
              <a:t>receipt</a:t>
            </a:r>
          </a:p>
          <a:p>
            <a:pPr eaLnBrk="1" hangingPunct="1"/>
            <a:r>
              <a:rPr lang="en-US" sz="2400" dirty="0" smtClean="0"/>
              <a:t>Candidate may attach concise response to disagree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Annual Evaluations of Faculty by CHAIR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 smtClean="0"/>
          </a:p>
          <a:p>
            <a:pPr eaLnBrk="1" hangingPunct="1"/>
            <a:r>
              <a:rPr lang="en-US" sz="2800" dirty="0" smtClean="0"/>
              <a:t>Advise candidates on:</a:t>
            </a:r>
          </a:p>
          <a:p>
            <a:pPr lvl="1" eaLnBrk="1" hangingPunct="1"/>
            <a:r>
              <a:rPr lang="en-US" sz="2400" dirty="0" smtClean="0"/>
              <a:t>Lead time</a:t>
            </a:r>
          </a:p>
          <a:p>
            <a:pPr lvl="1" eaLnBrk="1" hangingPunct="1"/>
            <a:r>
              <a:rPr lang="en-US" sz="2400" dirty="0" smtClean="0"/>
              <a:t>Preparing packet</a:t>
            </a:r>
          </a:p>
          <a:p>
            <a:r>
              <a:rPr lang="en-US" sz="2800" dirty="0" smtClean="0"/>
              <a:t>Compile evaluator list and solicit letters.</a:t>
            </a:r>
            <a:endParaRPr lang="en-US" sz="2800" dirty="0"/>
          </a:p>
          <a:p>
            <a:r>
              <a:rPr lang="en-US" sz="2800" b="1" dirty="0" smtClean="0"/>
              <a:t>Know </a:t>
            </a:r>
            <a:r>
              <a:rPr lang="en-US" sz="2800" b="1" u="sng" dirty="0" smtClean="0"/>
              <a:t>Department</a:t>
            </a:r>
            <a:r>
              <a:rPr lang="en-US" sz="2800" b="1" dirty="0" smtClean="0"/>
              <a:t> process and criteria</a:t>
            </a:r>
          </a:p>
          <a:p>
            <a:pPr lvl="1"/>
            <a:r>
              <a:rPr lang="en-US" dirty="0" smtClean="0"/>
              <a:t>Follow </a:t>
            </a:r>
            <a:r>
              <a:rPr lang="en-US" dirty="0"/>
              <a:t>Department’s </a:t>
            </a:r>
            <a:r>
              <a:rPr lang="en-US" u="sng" dirty="0"/>
              <a:t>written</a:t>
            </a:r>
            <a:r>
              <a:rPr lang="en-US" dirty="0"/>
              <a:t> procedures and policy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endParaRPr lang="en-US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Promotion &amp; Tenure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492-30F1-4062-96DB-63B602ECBAA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33960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09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2981</TotalTime>
  <Words>1269</Words>
  <Application>Microsoft Office PowerPoint</Application>
  <PresentationFormat>On-screen Show (4:3)</PresentationFormat>
  <Paragraphs>241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Calibri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Academic Administrators Series: Wearing Many Hats  </vt:lpstr>
      <vt:lpstr>Introduction to Administration</vt:lpstr>
      <vt:lpstr>The Chair’s Role – B’twixt and Between</vt:lpstr>
      <vt:lpstr>You Are Not Alone! Ask, Ask, Ask!</vt:lpstr>
      <vt:lpstr>The Chair’s Role </vt:lpstr>
      <vt:lpstr>New Faculty</vt:lpstr>
      <vt:lpstr>The Chair as Supervisor &amp; Problem Solver</vt:lpstr>
      <vt:lpstr>Annual Evaluations of Faculty by CHAIR</vt:lpstr>
      <vt:lpstr>Promotion &amp; Tenure</vt:lpstr>
      <vt:lpstr>T&amp;P (cont’d)</vt:lpstr>
      <vt:lpstr>T&amp;P (cont’d)</vt:lpstr>
      <vt:lpstr>T&amp;P (cont’d)</vt:lpstr>
      <vt:lpstr>Sustained Performance Evaluation</vt:lpstr>
      <vt:lpstr>The Chair as Manager</vt:lpstr>
      <vt:lpstr>Governance</vt:lpstr>
      <vt:lpstr>Complaints, Regulations, Grievances</vt:lpstr>
      <vt:lpstr>Red Flags </vt:lpstr>
      <vt:lpstr>Disciplinary Actions</vt:lpstr>
      <vt:lpstr>The Bargaining Units</vt:lpstr>
      <vt:lpstr>Student Policies</vt:lpstr>
      <vt:lpstr>Hiring</vt:lpstr>
      <vt:lpstr>Types of Disclosures</vt:lpstr>
      <vt:lpstr>Managing the Research Enterprise</vt:lpstr>
      <vt:lpstr>Chair:Toughest Job in Academe</vt:lpstr>
    </vt:vector>
  </TitlesOfParts>
  <Company>University of Florida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 Orientation</dc:title>
  <dc:creator>jglover</dc:creator>
  <cp:lastModifiedBy>Kwolek-Folland,Angel</cp:lastModifiedBy>
  <cp:revision>205</cp:revision>
  <cp:lastPrinted>2014-06-06T17:40:42Z</cp:lastPrinted>
  <dcterms:created xsi:type="dcterms:W3CDTF">2006-03-28T15:36:57Z</dcterms:created>
  <dcterms:modified xsi:type="dcterms:W3CDTF">2016-08-16T14:10:24Z</dcterms:modified>
</cp:coreProperties>
</file>