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75" r:id="rId2"/>
    <p:sldMasterId id="2147483791" r:id="rId3"/>
    <p:sldMasterId id="2147483815" r:id="rId4"/>
    <p:sldMasterId id="2147483823" r:id="rId5"/>
    <p:sldMasterId id="2147483837" r:id="rId6"/>
  </p:sldMasterIdLst>
  <p:notesMasterIdLst>
    <p:notesMasterId r:id="rId39"/>
  </p:notesMasterIdLst>
  <p:handoutMasterIdLst>
    <p:handoutMasterId r:id="rId40"/>
  </p:handoutMasterIdLst>
  <p:sldIdLst>
    <p:sldId id="256" r:id="rId7"/>
    <p:sldId id="390" r:id="rId8"/>
    <p:sldId id="396" r:id="rId9"/>
    <p:sldId id="397" r:id="rId10"/>
    <p:sldId id="367" r:id="rId11"/>
    <p:sldId id="368" r:id="rId12"/>
    <p:sldId id="370" r:id="rId13"/>
    <p:sldId id="346" r:id="rId14"/>
    <p:sldId id="371" r:id="rId15"/>
    <p:sldId id="372" r:id="rId16"/>
    <p:sldId id="331" r:id="rId17"/>
    <p:sldId id="392" r:id="rId18"/>
    <p:sldId id="348" r:id="rId19"/>
    <p:sldId id="393" r:id="rId20"/>
    <p:sldId id="318" r:id="rId21"/>
    <p:sldId id="326" r:id="rId22"/>
    <p:sldId id="374" r:id="rId23"/>
    <p:sldId id="375" r:id="rId24"/>
    <p:sldId id="391" r:id="rId25"/>
    <p:sldId id="377" r:id="rId26"/>
    <p:sldId id="381" r:id="rId27"/>
    <p:sldId id="382" r:id="rId28"/>
    <p:sldId id="383" r:id="rId29"/>
    <p:sldId id="384" r:id="rId30"/>
    <p:sldId id="385" r:id="rId31"/>
    <p:sldId id="376" r:id="rId32"/>
    <p:sldId id="386" r:id="rId33"/>
    <p:sldId id="334" r:id="rId34"/>
    <p:sldId id="387" r:id="rId35"/>
    <p:sldId id="395" r:id="rId36"/>
    <p:sldId id="394" r:id="rId37"/>
    <p:sldId id="345" r:id="rId3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Geneva" pitchFamily="126"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Geneva" pitchFamily="126"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Geneva" pitchFamily="126"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Geneva" pitchFamily="126"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Geneva" pitchFamily="126" charset="-128"/>
        <a:cs typeface="+mn-cs"/>
      </a:defRPr>
    </a:lvl5pPr>
    <a:lvl6pPr marL="2286000" algn="l" defTabSz="914400" rtl="0" eaLnBrk="1" latinLnBrk="0" hangingPunct="1">
      <a:defRPr kern="1200">
        <a:solidFill>
          <a:schemeClr val="tx1"/>
        </a:solidFill>
        <a:latin typeface="Calibri" panose="020F0502020204030204" pitchFamily="34" charset="0"/>
        <a:ea typeface="Geneva" pitchFamily="126" charset="-128"/>
        <a:cs typeface="+mn-cs"/>
      </a:defRPr>
    </a:lvl6pPr>
    <a:lvl7pPr marL="2743200" algn="l" defTabSz="914400" rtl="0" eaLnBrk="1" latinLnBrk="0" hangingPunct="1">
      <a:defRPr kern="1200">
        <a:solidFill>
          <a:schemeClr val="tx1"/>
        </a:solidFill>
        <a:latin typeface="Calibri" panose="020F0502020204030204" pitchFamily="34" charset="0"/>
        <a:ea typeface="Geneva" pitchFamily="126" charset="-128"/>
        <a:cs typeface="+mn-cs"/>
      </a:defRPr>
    </a:lvl7pPr>
    <a:lvl8pPr marL="3200400" algn="l" defTabSz="914400" rtl="0" eaLnBrk="1" latinLnBrk="0" hangingPunct="1">
      <a:defRPr kern="1200">
        <a:solidFill>
          <a:schemeClr val="tx1"/>
        </a:solidFill>
        <a:latin typeface="Calibri" panose="020F0502020204030204" pitchFamily="34" charset="0"/>
        <a:ea typeface="Geneva" pitchFamily="126" charset="-128"/>
        <a:cs typeface="+mn-cs"/>
      </a:defRPr>
    </a:lvl8pPr>
    <a:lvl9pPr marL="3657600" algn="l" defTabSz="914400" rtl="0" eaLnBrk="1" latinLnBrk="0" hangingPunct="1">
      <a:defRPr kern="1200">
        <a:solidFill>
          <a:schemeClr val="tx1"/>
        </a:solidFill>
        <a:latin typeface="Calibri" panose="020F0502020204030204" pitchFamily="34" charset="0"/>
        <a:ea typeface="Geneva" pitchFamily="12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478B"/>
    <a:srgbClr val="FF3300"/>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1" autoAdjust="0"/>
    <p:restoredTop sz="94660"/>
  </p:normalViewPr>
  <p:slideViewPr>
    <p:cSldViewPr>
      <p:cViewPr varScale="1">
        <p:scale>
          <a:sx n="80" d="100"/>
          <a:sy n="80" d="100"/>
        </p:scale>
        <p:origin x="96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16966925336361"/>
          <c:y val="0.14228993038792562"/>
          <c:w val="0.51496263155845601"/>
          <c:h val="0.82880594724931123"/>
        </c:manualLayout>
      </c:layout>
      <c:pieChart>
        <c:varyColors val="1"/>
        <c:dLbls>
          <c:showLegendKey val="0"/>
          <c:showVal val="0"/>
          <c:showCatName val="0"/>
          <c:showSerName val="0"/>
          <c:showPercent val="0"/>
          <c:showBubbleSize val="0"/>
          <c:showLeaderLines val="0"/>
        </c:dLbls>
        <c:firstSliceAng val="0"/>
      </c:pieChart>
      <c:spPr>
        <a:noFill/>
        <a:ln w="19050">
          <a:noFill/>
        </a:ln>
      </c:spPr>
    </c:plotArea>
    <c:plotVisOnly val="1"/>
    <c:dispBlanksAs val="gap"/>
    <c:showDLblsOverMax val="0"/>
  </c:chart>
  <c:spPr>
    <a:noFill/>
    <a:ln>
      <a:noFill/>
    </a:ln>
  </c:spPr>
  <c:txPr>
    <a:bodyPr/>
    <a:lstStyle/>
    <a:p>
      <a:pPr>
        <a:defRPr sz="75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16966925336361"/>
          <c:y val="0.14228993038792562"/>
          <c:w val="0.51496263155845601"/>
          <c:h val="0.82880594724931123"/>
        </c:manualLayout>
      </c:layout>
      <c:pieChart>
        <c:varyColors val="1"/>
        <c:dLbls>
          <c:showLegendKey val="0"/>
          <c:showVal val="0"/>
          <c:showCatName val="0"/>
          <c:showSerName val="0"/>
          <c:showPercent val="0"/>
          <c:showBubbleSize val="0"/>
          <c:showLeaderLines val="0"/>
        </c:dLbls>
        <c:firstSliceAng val="0"/>
      </c:pieChart>
      <c:spPr>
        <a:noFill/>
        <a:ln w="19051">
          <a:noFill/>
        </a:ln>
      </c:spPr>
    </c:plotArea>
    <c:plotVisOnly val="1"/>
    <c:dispBlanksAs val="gap"/>
    <c:showDLblsOverMax val="0"/>
  </c:chart>
  <c:spPr>
    <a:noFill/>
    <a:ln>
      <a:noFill/>
    </a:ln>
  </c:spPr>
  <c:txPr>
    <a:bodyPr/>
    <a:lstStyle/>
    <a:p>
      <a:pPr>
        <a:defRPr sz="75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Pt>
            <c:idx val="6"/>
            <c:bubble3D val="0"/>
            <c:spPr>
              <a:solidFill>
                <a:schemeClr val="accent1">
                  <a:lumMod val="60000"/>
                </a:schemeClr>
              </a:solidFill>
              <a:ln>
                <a:noFill/>
              </a:ln>
              <a:effectLst>
                <a:outerShdw blurRad="63500" sx="102000" sy="102000" algn="ctr" rotWithShape="0">
                  <a:prstClr val="black">
                    <a:alpha val="20000"/>
                  </a:prstClr>
                </a:outerShdw>
              </a:effectLst>
            </c:spPr>
          </c:dPt>
          <c:dLbls>
            <c:dLbl>
              <c:idx val="0"/>
              <c:layout>
                <c:manualLayout>
                  <c:x val="-0.24040340931306528"/>
                  <c:y val="-4.3972992076555403E-2"/>
                </c:manualLayout>
              </c:layout>
              <c:tx>
                <c:rich>
                  <a:bodyPr rot="0" spcFirstLastPara="1" vertOverflow="ellipsis" vert="horz" wrap="square" lIns="38100" tIns="19050" rIns="38100" bIns="19050" anchor="ctr" anchorCtr="0">
                    <a:spAutoFit/>
                  </a:bodyPr>
                  <a:lstStyle/>
                  <a:p>
                    <a:pPr algn="l">
                      <a:defRPr sz="1000" b="1" i="0" u="none" strike="noStrike" kern="1200" spc="0" baseline="0">
                        <a:solidFill>
                          <a:schemeClr val="tx1"/>
                        </a:solidFill>
                        <a:latin typeface="+mn-lt"/>
                        <a:ea typeface="+mn-ea"/>
                        <a:cs typeface="+mn-cs"/>
                      </a:defRPr>
                    </a:pPr>
                    <a:fld id="{5A98765C-5FFA-43DF-BA08-F73724A60504}" type="CATEGORYNAME">
                      <a:rPr lang="en-US" sz="1100">
                        <a:solidFill>
                          <a:schemeClr val="bg1"/>
                        </a:solidFill>
                      </a:rPr>
                      <a:pPr algn="l">
                        <a:defRPr>
                          <a:solidFill>
                            <a:schemeClr val="tx1"/>
                          </a:solidFill>
                        </a:defRPr>
                      </a:pPr>
                      <a:t>[CATEGORY NAME]</a:t>
                    </a:fld>
                    <a:r>
                      <a:rPr lang="en-US" sz="1100" baseline="0" dirty="0">
                        <a:solidFill>
                          <a:schemeClr val="bg1"/>
                        </a:solidFill>
                      </a:rPr>
                      <a:t>, </a:t>
                    </a:r>
                    <a:fld id="{512FDEDC-A1F3-4165-8E99-BE733515F023}" type="VALUE">
                      <a:rPr lang="en-US" sz="1100" baseline="0">
                        <a:solidFill>
                          <a:schemeClr val="bg1"/>
                        </a:solidFill>
                      </a:rPr>
                      <a:pPr algn="l">
                        <a:defRPr>
                          <a:solidFill>
                            <a:schemeClr val="tx1"/>
                          </a:solidFill>
                        </a:defRPr>
                      </a:pPr>
                      <a:t>[VALUE]</a:t>
                    </a:fld>
                    <a:r>
                      <a:rPr lang="en-US" sz="1100" baseline="0" dirty="0">
                        <a:solidFill>
                          <a:schemeClr val="bg1"/>
                        </a:solidFill>
                      </a:rPr>
                      <a:t>, </a:t>
                    </a:r>
                    <a:fld id="{995A6599-0AA0-4E41-8CBA-1D63DABD156B}" type="PERCENTAGE">
                      <a:rPr lang="en-US" sz="1100" baseline="0">
                        <a:solidFill>
                          <a:schemeClr val="bg1"/>
                        </a:solidFill>
                      </a:rPr>
                      <a:pPr algn="l">
                        <a:defRPr>
                          <a:solidFill>
                            <a:schemeClr val="tx1"/>
                          </a:solidFill>
                        </a:defRPr>
                      </a:pPr>
                      <a:t>[PERCENTAGE]</a:t>
                    </a:fld>
                    <a:endParaRPr lang="en-US" sz="1100" baseline="0" dirty="0">
                      <a:solidFill>
                        <a:schemeClr val="bg1"/>
                      </a:solidFill>
                    </a:endParaRPr>
                  </a:p>
                </c:rich>
              </c:tx>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699309508440961"/>
                      <c:h val="0.14242310106716885"/>
                    </c:manualLayout>
                  </c15:layout>
                  <c15:dlblFieldTable/>
                  <c15:showDataLabelsRange val="0"/>
                </c:ext>
              </c:extLst>
            </c:dLbl>
            <c:dLbl>
              <c:idx val="1"/>
              <c:layout>
                <c:manualLayout>
                  <c:x val="0.20496628447029192"/>
                  <c:y val="-5.2971118723153958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CE6567C6-85E0-4857-96E3-9ADE1C91E73E}" type="CATEGORYNAME">
                      <a:rPr lang="en-US" sz="1100">
                        <a:solidFill>
                          <a:schemeClr val="bg1"/>
                        </a:solidFill>
                      </a:rPr>
                      <a:pPr>
                        <a:defRPr>
                          <a:solidFill>
                            <a:schemeClr val="tx1"/>
                          </a:solidFill>
                        </a:defRPr>
                      </a:pPr>
                      <a:t>[CATEGORY NAME]</a:t>
                    </a:fld>
                    <a:r>
                      <a:rPr lang="en-US" sz="1100" baseline="0" dirty="0">
                        <a:solidFill>
                          <a:schemeClr val="bg1"/>
                        </a:solidFill>
                      </a:rPr>
                      <a:t>, </a:t>
                    </a:r>
                    <a:fld id="{67731C07-8685-4269-A3B6-9A3FA7D3623B}" type="VALUE">
                      <a:rPr lang="en-US" sz="1100" baseline="0">
                        <a:solidFill>
                          <a:schemeClr val="bg1"/>
                        </a:solidFill>
                      </a:rPr>
                      <a:pPr>
                        <a:defRPr>
                          <a:solidFill>
                            <a:schemeClr val="tx1"/>
                          </a:solidFill>
                        </a:defRPr>
                      </a:pPr>
                      <a:t>[VALUE]</a:t>
                    </a:fld>
                    <a:r>
                      <a:rPr lang="en-US" sz="1100" baseline="0" dirty="0">
                        <a:solidFill>
                          <a:schemeClr val="bg1"/>
                        </a:solidFill>
                      </a:rPr>
                      <a:t>, </a:t>
                    </a:r>
                    <a:fld id="{9FAE4DB5-B051-46F1-A77D-F56174B253DD}" type="PERCENTAGE">
                      <a:rPr lang="en-US" sz="1100" baseline="0">
                        <a:solidFill>
                          <a:schemeClr val="bg1"/>
                        </a:solidFill>
                      </a:rPr>
                      <a:pPr>
                        <a:defRPr>
                          <a:solidFill>
                            <a:schemeClr val="tx1"/>
                          </a:solidFill>
                        </a:defRPr>
                      </a:pPr>
                      <a:t>[PERCENTAGE]</a:t>
                    </a:fld>
                    <a:endParaRPr lang="en-US" sz="11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0.11603524149210684"/>
                  <c:y val="0.2283535744472619"/>
                </c:manualLayout>
              </c:layout>
              <c:tx>
                <c:rich>
                  <a:bodyPr rot="0" spcFirstLastPara="1" vertOverflow="ellipsis" vert="horz" wrap="square" lIns="38100" tIns="19050" rIns="38100" bIns="19050" anchor="ctr" anchorCtr="0">
                    <a:spAutoFit/>
                  </a:bodyPr>
                  <a:lstStyle/>
                  <a:p>
                    <a:pPr algn="l">
                      <a:defRPr sz="1000" b="1" i="0" u="none" strike="noStrike" kern="1200" spc="0" baseline="0">
                        <a:solidFill>
                          <a:schemeClr val="tx1"/>
                        </a:solidFill>
                        <a:latin typeface="+mn-lt"/>
                        <a:ea typeface="+mn-ea"/>
                        <a:cs typeface="+mn-cs"/>
                      </a:defRPr>
                    </a:pPr>
                    <a:fld id="{40C2D37B-48D1-4921-AB3C-3755FF090D5F}" type="CATEGORYNAME">
                      <a:rPr lang="en-US" sz="1100" b="0">
                        <a:solidFill>
                          <a:srgbClr val="00478B"/>
                        </a:solidFill>
                      </a:rPr>
                      <a:pPr algn="l">
                        <a:defRPr>
                          <a:solidFill>
                            <a:schemeClr val="tx1"/>
                          </a:solidFill>
                        </a:defRPr>
                      </a:pPr>
                      <a:t>[CATEGORY NAME]</a:t>
                    </a:fld>
                    <a:r>
                      <a:rPr lang="en-US" sz="1100" b="0" baseline="0" dirty="0">
                        <a:solidFill>
                          <a:srgbClr val="00478B"/>
                        </a:solidFill>
                      </a:rPr>
                      <a:t>, </a:t>
                    </a:r>
                    <a:fld id="{D7DCA1B6-ECED-4F28-A1BC-AA49C8938A3C}" type="VALUE">
                      <a:rPr lang="en-US" sz="1100" b="0" baseline="0">
                        <a:solidFill>
                          <a:srgbClr val="00478B"/>
                        </a:solidFill>
                      </a:rPr>
                      <a:pPr algn="l">
                        <a:defRPr>
                          <a:solidFill>
                            <a:schemeClr val="tx1"/>
                          </a:solidFill>
                        </a:defRPr>
                      </a:pPr>
                      <a:t>[VALUE]</a:t>
                    </a:fld>
                    <a:r>
                      <a:rPr lang="en-US" sz="1100" b="0" baseline="0" dirty="0">
                        <a:solidFill>
                          <a:srgbClr val="00478B"/>
                        </a:solidFill>
                      </a:rPr>
                      <a:t>, </a:t>
                    </a:r>
                    <a:fld id="{64FAC106-B5F6-43CF-8C9D-FE70A488BEF6}" type="PERCENTAGE">
                      <a:rPr lang="en-US" sz="1100" b="0" baseline="0">
                        <a:solidFill>
                          <a:srgbClr val="00478B"/>
                        </a:solidFill>
                      </a:rPr>
                      <a:pPr algn="l">
                        <a:defRPr>
                          <a:solidFill>
                            <a:schemeClr val="tx1"/>
                          </a:solidFill>
                        </a:defRPr>
                      </a:pPr>
                      <a:t>[PERCENTAGE]</a:t>
                    </a:fld>
                    <a:endParaRPr lang="en-US" sz="1100" b="0" baseline="0" dirty="0">
                      <a:solidFill>
                        <a:srgbClr val="00478B"/>
                      </a:solidFill>
                    </a:endParaRPr>
                  </a:p>
                </c:rich>
              </c:tx>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9980231082037087"/>
                      <c:h val="0.10870056497175141"/>
                    </c:manualLayout>
                  </c15:layout>
                  <c15:dlblFieldTable/>
                  <c15:showDataLabelsRange val="0"/>
                </c:ext>
              </c:extLst>
            </c:dLbl>
            <c:dLbl>
              <c:idx val="3"/>
              <c:layout>
                <c:manualLayout>
                  <c:x val="-0.15619921040679569"/>
                  <c:y val="6.3154845757274689E-2"/>
                </c:manualLayout>
              </c:layout>
              <c:tx>
                <c:rich>
                  <a:bodyPr rot="0" spcFirstLastPara="1" vertOverflow="ellipsis" vert="horz" wrap="square" lIns="38100" tIns="19050" rIns="38100" bIns="19050" anchor="ctr" anchorCtr="0">
                    <a:spAutoFit/>
                  </a:bodyPr>
                  <a:lstStyle/>
                  <a:p>
                    <a:pPr algn="l">
                      <a:defRPr sz="1000" b="1" i="0" u="none" strike="noStrike" kern="1200" spc="0" baseline="0">
                        <a:solidFill>
                          <a:schemeClr val="tx1"/>
                        </a:solidFill>
                        <a:latin typeface="+mn-lt"/>
                        <a:ea typeface="+mn-ea"/>
                        <a:cs typeface="+mn-cs"/>
                      </a:defRPr>
                    </a:pPr>
                    <a:fld id="{A3D93833-662B-4EF2-BA98-75B6F27B3E41}" type="CATEGORYNAME">
                      <a:rPr lang="en-US" sz="1100" b="0">
                        <a:solidFill>
                          <a:srgbClr val="00478B"/>
                        </a:solidFill>
                      </a:rPr>
                      <a:pPr algn="l">
                        <a:defRPr>
                          <a:solidFill>
                            <a:schemeClr val="tx1"/>
                          </a:solidFill>
                        </a:defRPr>
                      </a:pPr>
                      <a:t>[CATEGORY NAME]</a:t>
                    </a:fld>
                    <a:r>
                      <a:rPr lang="en-US" sz="1100" b="0" baseline="0" dirty="0">
                        <a:solidFill>
                          <a:srgbClr val="00478B"/>
                        </a:solidFill>
                      </a:rPr>
                      <a:t>, </a:t>
                    </a:r>
                    <a:fld id="{2999515E-DC05-414E-81A8-707927EE8B0F}" type="VALUE">
                      <a:rPr lang="en-US" sz="1100" b="0" baseline="0">
                        <a:solidFill>
                          <a:srgbClr val="00478B"/>
                        </a:solidFill>
                      </a:rPr>
                      <a:pPr algn="l">
                        <a:defRPr>
                          <a:solidFill>
                            <a:schemeClr val="tx1"/>
                          </a:solidFill>
                        </a:defRPr>
                      </a:pPr>
                      <a:t>[VALUE]</a:t>
                    </a:fld>
                    <a:r>
                      <a:rPr lang="en-US" sz="1100" b="0" baseline="0" dirty="0">
                        <a:solidFill>
                          <a:srgbClr val="00478B"/>
                        </a:solidFill>
                      </a:rPr>
                      <a:t>, </a:t>
                    </a:r>
                    <a:fld id="{7B3199F8-F61F-42C1-B9C0-074DC15B7D36}" type="PERCENTAGE">
                      <a:rPr lang="en-US" sz="1100" b="0" baseline="0">
                        <a:solidFill>
                          <a:srgbClr val="00478B"/>
                        </a:solidFill>
                      </a:rPr>
                      <a:pPr algn="l">
                        <a:defRPr>
                          <a:solidFill>
                            <a:schemeClr val="tx1"/>
                          </a:solidFill>
                        </a:defRPr>
                      </a:pPr>
                      <a:t>[PERCENTAGE]</a:t>
                    </a:fld>
                    <a:endParaRPr lang="en-US" sz="1100" b="0" baseline="0" dirty="0">
                      <a:solidFill>
                        <a:srgbClr val="00478B"/>
                      </a:solidFill>
                    </a:endParaRPr>
                  </a:p>
                </c:rich>
              </c:tx>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4"/>
              <c:layout>
                <c:manualLayout>
                  <c:x val="-0.12449128385809402"/>
                  <c:y val="-6.331637923790605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085AE01E-A3E1-46EF-ACC3-9D6DF3F8F7DE}" type="CATEGORYNAME">
                      <a:rPr lang="en-US" sz="1100" b="0">
                        <a:solidFill>
                          <a:srgbClr val="00478B"/>
                        </a:solidFill>
                      </a:rPr>
                      <a:pPr>
                        <a:defRPr>
                          <a:solidFill>
                            <a:schemeClr val="tx1"/>
                          </a:solidFill>
                        </a:defRPr>
                      </a:pPr>
                      <a:t>[CATEGORY NAME]</a:t>
                    </a:fld>
                    <a:r>
                      <a:rPr lang="en-US" sz="1100" b="0" baseline="0" dirty="0">
                        <a:solidFill>
                          <a:srgbClr val="00478B"/>
                        </a:solidFill>
                      </a:rPr>
                      <a:t>, </a:t>
                    </a:r>
                    <a:fld id="{EECA4E21-75DB-485D-B78F-CCD366FE95A4}" type="VALUE">
                      <a:rPr lang="en-US" sz="1100" b="0" baseline="0">
                        <a:solidFill>
                          <a:srgbClr val="00478B"/>
                        </a:solidFill>
                      </a:rPr>
                      <a:pPr>
                        <a:defRPr>
                          <a:solidFill>
                            <a:schemeClr val="tx1"/>
                          </a:solidFill>
                        </a:defRPr>
                      </a:pPr>
                      <a:t>[VALUE]</a:t>
                    </a:fld>
                    <a:r>
                      <a:rPr lang="en-US" sz="1100" b="0" baseline="0" dirty="0">
                        <a:solidFill>
                          <a:srgbClr val="00478B"/>
                        </a:solidFill>
                      </a:rPr>
                      <a:t>, </a:t>
                    </a:r>
                    <a:fld id="{EB6AB91F-52A4-42B1-B0D1-9B79E1245542}" type="PERCENTAGE">
                      <a:rPr lang="en-US" sz="1100" b="0" baseline="0">
                        <a:solidFill>
                          <a:srgbClr val="00478B"/>
                        </a:solidFill>
                      </a:rPr>
                      <a:pPr>
                        <a:defRPr>
                          <a:solidFill>
                            <a:schemeClr val="tx1"/>
                          </a:solidFill>
                        </a:defRPr>
                      </a:pPr>
                      <a:t>[PERCENTAGE]</a:t>
                    </a:fld>
                    <a:endParaRPr lang="en-US" sz="1100" b="0" baseline="0" dirty="0">
                      <a:solidFill>
                        <a:srgbClr val="00478B"/>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dLbl>
              <c:idx val="5"/>
              <c:delete val="1"/>
              <c:extLst>
                <c:ext xmlns:c15="http://schemas.microsoft.com/office/drawing/2012/chart" uri="{CE6537A1-D6FC-4f65-9D91-7224C49458BB}"/>
              </c:extLst>
            </c:dLbl>
            <c:dLbl>
              <c:idx val="6"/>
              <c:layout>
                <c:manualLayout>
                  <c:x val="0.3177519390437617"/>
                  <c:y val="2.00277790134990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8C7391AD-D6D4-4B50-959D-3EBC8FFC085D}" type="CATEGORYNAME">
                      <a:rPr lang="en-US" sz="1100" b="0">
                        <a:solidFill>
                          <a:srgbClr val="00478B"/>
                        </a:solidFill>
                      </a:rPr>
                      <a:pPr>
                        <a:defRPr>
                          <a:solidFill>
                            <a:schemeClr val="tx1"/>
                          </a:solidFill>
                        </a:defRPr>
                      </a:pPr>
                      <a:t>[CATEGORY NAME]</a:t>
                    </a:fld>
                    <a:r>
                      <a:rPr lang="en-US" sz="1100" b="0" baseline="0" dirty="0">
                        <a:solidFill>
                          <a:srgbClr val="00478B"/>
                        </a:solidFill>
                      </a:rPr>
                      <a:t>, </a:t>
                    </a:r>
                    <a:fld id="{539D7079-CEFA-433B-9EAB-EC67117C04F8}" type="VALUE">
                      <a:rPr lang="en-US" sz="1100" b="0" baseline="0">
                        <a:solidFill>
                          <a:srgbClr val="00478B"/>
                        </a:solidFill>
                      </a:rPr>
                      <a:pPr>
                        <a:defRPr>
                          <a:solidFill>
                            <a:schemeClr val="tx1"/>
                          </a:solidFill>
                        </a:defRPr>
                      </a:pPr>
                      <a:t>[VALUE]</a:t>
                    </a:fld>
                    <a:r>
                      <a:rPr lang="en-US" sz="1100" b="0" baseline="0" dirty="0">
                        <a:solidFill>
                          <a:srgbClr val="00478B"/>
                        </a:solidFill>
                      </a:rPr>
                      <a:t>, </a:t>
                    </a:r>
                    <a:fld id="{00F6F2F2-DCDA-4971-927C-7C831D08B1E7}" type="PERCENTAGE">
                      <a:rPr lang="en-US" sz="1100" b="0" baseline="0">
                        <a:solidFill>
                          <a:srgbClr val="00478B"/>
                        </a:solidFill>
                      </a:rPr>
                      <a:pPr>
                        <a:defRPr>
                          <a:solidFill>
                            <a:schemeClr val="tx1"/>
                          </a:solidFill>
                        </a:defRPr>
                      </a:pPr>
                      <a:t>[PERCENTAGE]</a:t>
                    </a:fld>
                    <a:endParaRPr lang="en-US" sz="1100" b="0" baseline="0" dirty="0">
                      <a:solidFill>
                        <a:srgbClr val="00478B"/>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rgbClr val="00478B"/>
                  </a:solidFill>
                  <a:round/>
                </a:ln>
                <a:effectLst/>
              </c:spPr>
            </c:leaderLines>
            <c:extLst>
              <c:ext xmlns:c15="http://schemas.microsoft.com/office/drawing/2012/chart" uri="{CE6537A1-D6FC-4f65-9D91-7224C49458BB}"/>
            </c:extLst>
          </c:dLbls>
          <c:cat>
            <c:strRef>
              <c:f>'Expenses UF Only'!$A$4:$A$10</c:f>
              <c:strCache>
                <c:ptCount val="7"/>
                <c:pt idx="0">
                  <c:v>Employee Compensation and Benefits</c:v>
                </c:pt>
                <c:pt idx="1">
                  <c:v>Service and Supplies</c:v>
                </c:pt>
                <c:pt idx="2">
                  <c:v>Space - Utilities and Communication</c:v>
                </c:pt>
                <c:pt idx="3">
                  <c:v>Space - Debt Service</c:v>
                </c:pt>
                <c:pt idx="4">
                  <c:v>Space - Depreciation</c:v>
                </c:pt>
                <c:pt idx="5">
                  <c:v>Scholarship Allowance and Scholarships, Fellowships and Waivers</c:v>
                </c:pt>
                <c:pt idx="6">
                  <c:v>Unexpended revenues</c:v>
                </c:pt>
              </c:strCache>
            </c:strRef>
          </c:cat>
          <c:val>
            <c:numRef>
              <c:f>'Expenses UF Only'!$B$4:$B$10</c:f>
              <c:numCache>
                <c:formatCode>_("$"* #,##0_);_("$"* \(#,##0\);_("$"* "-"??_);_(@_)</c:formatCode>
                <c:ptCount val="7"/>
                <c:pt idx="0">
                  <c:v>2706048</c:v>
                </c:pt>
                <c:pt idx="1">
                  <c:v>1634818</c:v>
                </c:pt>
                <c:pt idx="2">
                  <c:v>67727</c:v>
                </c:pt>
                <c:pt idx="3">
                  <c:v>35648</c:v>
                </c:pt>
                <c:pt idx="4">
                  <c:v>237594</c:v>
                </c:pt>
                <c:pt idx="5">
                  <c:v>83861</c:v>
                </c:pt>
                <c:pt idx="6">
                  <c:v>128000</c:v>
                </c:pt>
              </c:numCache>
            </c:numRef>
          </c:val>
        </c:ser>
        <c:dLbls>
          <c:dLblPos val="bestFit"/>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16966925336361"/>
          <c:y val="0.14228993038792562"/>
          <c:w val="0.51496263155845601"/>
          <c:h val="0.82880594724931123"/>
        </c:manualLayout>
      </c:layout>
      <c:pieChart>
        <c:varyColors val="1"/>
        <c:dLbls>
          <c:showLegendKey val="0"/>
          <c:showVal val="0"/>
          <c:showCatName val="0"/>
          <c:showSerName val="0"/>
          <c:showPercent val="0"/>
          <c:showBubbleSize val="0"/>
          <c:showLeaderLines val="0"/>
        </c:dLbls>
        <c:firstSliceAng val="0"/>
      </c:pieChart>
      <c:spPr>
        <a:noFill/>
        <a:ln w="19051">
          <a:noFill/>
        </a:ln>
      </c:spPr>
    </c:plotArea>
    <c:plotVisOnly val="1"/>
    <c:dispBlanksAs val="gap"/>
    <c:showDLblsOverMax val="0"/>
  </c:chart>
  <c:spPr>
    <a:noFill/>
    <a:ln>
      <a:noFill/>
    </a:ln>
  </c:spPr>
  <c:txPr>
    <a:bodyPr/>
    <a:lstStyle/>
    <a:p>
      <a:pPr>
        <a:defRPr sz="75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09453847004753E-2"/>
          <c:y val="3.6413549572126482E-2"/>
          <c:w val="0.78519229157658188"/>
          <c:h val="0.84362062337144816"/>
        </c:manualLayout>
      </c:layout>
      <c:lineChart>
        <c:grouping val="standard"/>
        <c:varyColors val="0"/>
        <c:ser>
          <c:idx val="0"/>
          <c:order val="0"/>
          <c:tx>
            <c:strRef>
              <c:f>'Adjusted Numbers'!$D$8</c:f>
              <c:strCache>
                <c:ptCount val="1"/>
                <c:pt idx="0">
                  <c:v>AAU</c:v>
                </c:pt>
              </c:strCache>
            </c:strRef>
          </c:tx>
          <c:marker>
            <c:spPr>
              <a:solidFill>
                <a:schemeClr val="accent1"/>
              </a:solidFill>
            </c:spPr>
          </c:marker>
          <c:cat>
            <c:strRef>
              <c:f>'Adjusted Numbers'!$A$12:$A$25</c:f>
              <c:strCache>
                <c:ptCount val="14"/>
                <c:pt idx="0">
                  <c:v>1995-96</c:v>
                </c:pt>
                <c:pt idx="1">
                  <c:v>1997-98</c:v>
                </c:pt>
                <c:pt idx="2">
                  <c:v>1999-00</c:v>
                </c:pt>
                <c:pt idx="3">
                  <c:v>2001-02</c:v>
                </c:pt>
                <c:pt idx="4">
                  <c:v>2003-04</c:v>
                </c:pt>
                <c:pt idx="5">
                  <c:v>2005-06</c:v>
                </c:pt>
                <c:pt idx="6">
                  <c:v>2006-07</c:v>
                </c:pt>
                <c:pt idx="7">
                  <c:v>2007-08</c:v>
                </c:pt>
                <c:pt idx="8">
                  <c:v>2008-09</c:v>
                </c:pt>
                <c:pt idx="9">
                  <c:v>2009-10</c:v>
                </c:pt>
                <c:pt idx="10">
                  <c:v>2010-11</c:v>
                </c:pt>
                <c:pt idx="11">
                  <c:v>2011-12</c:v>
                </c:pt>
                <c:pt idx="12">
                  <c:v>2012-13</c:v>
                </c:pt>
                <c:pt idx="13">
                  <c:v>2013-14</c:v>
                </c:pt>
              </c:strCache>
            </c:strRef>
          </c:cat>
          <c:val>
            <c:numRef>
              <c:f>'Adjusted Numbers'!$I$12:$I$25</c:f>
              <c:numCache>
                <c:formatCode>#,##0</c:formatCode>
                <c:ptCount val="14"/>
                <c:pt idx="0">
                  <c:v>25110.982517746197</c:v>
                </c:pt>
                <c:pt idx="1">
                  <c:v>25661.72098506082</c:v>
                </c:pt>
                <c:pt idx="2">
                  <c:v>26391.703806925834</c:v>
                </c:pt>
                <c:pt idx="3">
                  <c:v>24556.06546717837</c:v>
                </c:pt>
                <c:pt idx="4">
                  <c:v>22841.398528033078</c:v>
                </c:pt>
                <c:pt idx="5">
                  <c:v>23666.093887111008</c:v>
                </c:pt>
                <c:pt idx="6">
                  <c:v>23825.284794076095</c:v>
                </c:pt>
                <c:pt idx="7">
                  <c:v>24422.806332016433</c:v>
                </c:pt>
                <c:pt idx="8">
                  <c:v>23050.886404288867</c:v>
                </c:pt>
                <c:pt idx="9">
                  <c:v>22669.355583868597</c:v>
                </c:pt>
                <c:pt idx="10">
                  <c:v>23234.628417877851</c:v>
                </c:pt>
                <c:pt idx="11">
                  <c:v>22832.113730929264</c:v>
                </c:pt>
                <c:pt idx="12">
                  <c:v>23318.744248493247</c:v>
                </c:pt>
              </c:numCache>
            </c:numRef>
          </c:val>
          <c:smooth val="0"/>
        </c:ser>
        <c:ser>
          <c:idx val="1"/>
          <c:order val="1"/>
          <c:tx>
            <c:strRef>
              <c:f>'Adjusted Numbers'!$J$8</c:f>
              <c:strCache>
                <c:ptCount val="1"/>
                <c:pt idx="0">
                  <c:v>UF</c:v>
                </c:pt>
              </c:strCache>
            </c:strRef>
          </c:tx>
          <c:dPt>
            <c:idx val="13"/>
            <c:bubble3D val="0"/>
          </c:dPt>
          <c:dPt>
            <c:idx val="14"/>
            <c:bubble3D val="0"/>
            <c:spPr>
              <a:ln>
                <a:prstDash val="solid"/>
              </a:ln>
            </c:spPr>
          </c:dPt>
          <c:cat>
            <c:strRef>
              <c:f>'Adjusted Numbers'!$A$12:$A$25</c:f>
              <c:strCache>
                <c:ptCount val="14"/>
                <c:pt idx="0">
                  <c:v>1995-96</c:v>
                </c:pt>
                <c:pt idx="1">
                  <c:v>1997-98</c:v>
                </c:pt>
                <c:pt idx="2">
                  <c:v>1999-00</c:v>
                </c:pt>
                <c:pt idx="3">
                  <c:v>2001-02</c:v>
                </c:pt>
                <c:pt idx="4">
                  <c:v>2003-04</c:v>
                </c:pt>
                <c:pt idx="5">
                  <c:v>2005-06</c:v>
                </c:pt>
                <c:pt idx="6">
                  <c:v>2006-07</c:v>
                </c:pt>
                <c:pt idx="7">
                  <c:v>2007-08</c:v>
                </c:pt>
                <c:pt idx="8">
                  <c:v>2008-09</c:v>
                </c:pt>
                <c:pt idx="9">
                  <c:v>2009-10</c:v>
                </c:pt>
                <c:pt idx="10">
                  <c:v>2010-11</c:v>
                </c:pt>
                <c:pt idx="11">
                  <c:v>2011-12</c:v>
                </c:pt>
                <c:pt idx="12">
                  <c:v>2012-13</c:v>
                </c:pt>
                <c:pt idx="13">
                  <c:v>2013-14</c:v>
                </c:pt>
              </c:strCache>
            </c:strRef>
          </c:cat>
          <c:val>
            <c:numRef>
              <c:f>'Adjusted Numbers'!$O$12:$O$25</c:f>
              <c:numCache>
                <c:formatCode>#,##0</c:formatCode>
                <c:ptCount val="14"/>
                <c:pt idx="0">
                  <c:v>25272.189993845746</c:v>
                </c:pt>
                <c:pt idx="1">
                  <c:v>25301.725012159946</c:v>
                </c:pt>
                <c:pt idx="2">
                  <c:v>25837.710575642457</c:v>
                </c:pt>
                <c:pt idx="3">
                  <c:v>21629.610006537554</c:v>
                </c:pt>
                <c:pt idx="4">
                  <c:v>21516.719538857778</c:v>
                </c:pt>
                <c:pt idx="5">
                  <c:v>20355.457111330827</c:v>
                </c:pt>
                <c:pt idx="6">
                  <c:v>22206.334933860086</c:v>
                </c:pt>
                <c:pt idx="7">
                  <c:v>20765.413518699075</c:v>
                </c:pt>
                <c:pt idx="8">
                  <c:v>19715.500564789989</c:v>
                </c:pt>
                <c:pt idx="9">
                  <c:v>18411.594058315615</c:v>
                </c:pt>
                <c:pt idx="10">
                  <c:v>19882.910935567084</c:v>
                </c:pt>
                <c:pt idx="11">
                  <c:v>19403.820544548766</c:v>
                </c:pt>
                <c:pt idx="12">
                  <c:v>18829.314829104758</c:v>
                </c:pt>
                <c:pt idx="13">
                  <c:v>21456.90281629566</c:v>
                </c:pt>
              </c:numCache>
            </c:numRef>
          </c:val>
          <c:smooth val="0"/>
        </c:ser>
        <c:dLbls>
          <c:showLegendKey val="0"/>
          <c:showVal val="0"/>
          <c:showCatName val="0"/>
          <c:showSerName val="0"/>
          <c:showPercent val="0"/>
          <c:showBubbleSize val="0"/>
        </c:dLbls>
        <c:marker val="1"/>
        <c:smooth val="0"/>
        <c:axId val="208239488"/>
        <c:axId val="208239880"/>
      </c:lineChart>
      <c:catAx>
        <c:axId val="208239488"/>
        <c:scaling>
          <c:orientation val="minMax"/>
        </c:scaling>
        <c:delete val="0"/>
        <c:axPos val="b"/>
        <c:numFmt formatCode="General" sourceLinked="0"/>
        <c:majorTickMark val="out"/>
        <c:minorTickMark val="none"/>
        <c:tickLblPos val="nextTo"/>
        <c:spPr>
          <a:ln>
            <a:solidFill>
              <a:schemeClr val="bg2"/>
            </a:solidFill>
          </a:ln>
        </c:spPr>
        <c:txPr>
          <a:bodyPr rot="-5400000" vert="horz"/>
          <a:lstStyle/>
          <a:p>
            <a:pPr>
              <a:defRPr baseline="0">
                <a:solidFill>
                  <a:srgbClr val="00478B"/>
                </a:solidFill>
              </a:defRPr>
            </a:pPr>
            <a:endParaRPr lang="en-US"/>
          </a:p>
        </c:txPr>
        <c:crossAx val="208239880"/>
        <c:crosses val="autoZero"/>
        <c:auto val="1"/>
        <c:lblAlgn val="ctr"/>
        <c:lblOffset val="100"/>
        <c:noMultiLvlLbl val="0"/>
      </c:catAx>
      <c:valAx>
        <c:axId val="208239880"/>
        <c:scaling>
          <c:orientation val="minMax"/>
          <c:max val="32000"/>
          <c:min val="16000"/>
        </c:scaling>
        <c:delete val="0"/>
        <c:axPos val="l"/>
        <c:majorGridlines>
          <c:spPr>
            <a:ln>
              <a:solidFill>
                <a:schemeClr val="bg2"/>
              </a:solidFill>
            </a:ln>
          </c:spPr>
        </c:majorGridlines>
        <c:numFmt formatCode="&quot;$&quot;#,##0" sourceLinked="0"/>
        <c:majorTickMark val="out"/>
        <c:minorTickMark val="none"/>
        <c:tickLblPos val="nextTo"/>
        <c:spPr>
          <a:ln>
            <a:solidFill>
              <a:schemeClr val="bg2"/>
            </a:solidFill>
          </a:ln>
        </c:spPr>
        <c:txPr>
          <a:bodyPr/>
          <a:lstStyle/>
          <a:p>
            <a:pPr>
              <a:defRPr baseline="0">
                <a:solidFill>
                  <a:srgbClr val="00478B"/>
                </a:solidFill>
              </a:defRPr>
            </a:pPr>
            <a:endParaRPr lang="en-US"/>
          </a:p>
        </c:txPr>
        <c:crossAx val="208239488"/>
        <c:crosses val="autoZero"/>
        <c:crossBetween val="between"/>
      </c:valAx>
      <c:spPr>
        <a:effectLst>
          <a:glow rad="127000">
            <a:schemeClr val="bg2"/>
          </a:glow>
        </a:effectLst>
      </c:spPr>
    </c:plotArea>
    <c:legend>
      <c:legendPos val="r"/>
      <c:overlay val="0"/>
      <c:txPr>
        <a:bodyPr/>
        <a:lstStyle/>
        <a:p>
          <a:pPr>
            <a:defRPr baseline="0">
              <a:solidFill>
                <a:srgbClr val="00478B"/>
              </a:solidFill>
            </a:defRPr>
          </a:pPr>
          <a:endParaRPr lang="en-US"/>
        </a:p>
      </c:txPr>
    </c:legend>
    <c:plotVisOnly val="1"/>
    <c:dispBlanksAs val="gap"/>
    <c:showDLblsOverMax val="0"/>
  </c:chart>
  <c:txPr>
    <a:bodyPr/>
    <a:lstStyle/>
    <a:p>
      <a:pPr>
        <a:defRPr b="1" i="0"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cdr:x>
      <cdr:y>0.85063</cdr:y>
    </cdr:from>
    <cdr:to>
      <cdr:x>0.92857</cdr:x>
      <cdr:y>0.90997</cdr:y>
    </cdr:to>
    <cdr:sp macro="" textlink="">
      <cdr:nvSpPr>
        <cdr:cNvPr id="3" name="TextBox 1"/>
        <cdr:cNvSpPr txBox="1"/>
      </cdr:nvSpPr>
      <cdr:spPr>
        <a:xfrm xmlns:a="http://schemas.openxmlformats.org/drawingml/2006/main">
          <a:off x="0" y="3817877"/>
          <a:ext cx="2063750" cy="266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i="1" baseline="0" dirty="0">
              <a:solidFill>
                <a:sysClr val="windowText" lastClr="000000"/>
              </a:solidFill>
            </a:rPr>
            <a:t>Dollar amounts expressed in </a:t>
          </a:r>
          <a:r>
            <a:rPr lang="en-US" sz="1100" b="0" i="1" baseline="0" dirty="0" smtClean="0">
              <a:solidFill>
                <a:sysClr val="windowText" lastClr="000000"/>
              </a:solidFill>
            </a:rPr>
            <a:t>thousands</a:t>
          </a:r>
        </a:p>
      </cdr:txBody>
    </cdr:sp>
  </cdr:relSizeAnchor>
  <cdr:relSizeAnchor xmlns:cdr="http://schemas.openxmlformats.org/drawingml/2006/chartDrawing">
    <cdr:from>
      <cdr:x>0</cdr:x>
      <cdr:y>0.47985</cdr:y>
    </cdr:from>
    <cdr:to>
      <cdr:x>0.21878</cdr:x>
      <cdr:y>0.54967</cdr:y>
    </cdr:to>
    <cdr:sp macro="" textlink="">
      <cdr:nvSpPr>
        <cdr:cNvPr id="4" name="TextBox 1"/>
        <cdr:cNvSpPr txBox="1"/>
      </cdr:nvSpPr>
      <cdr:spPr>
        <a:xfrm xmlns:a="http://schemas.openxmlformats.org/drawingml/2006/main">
          <a:off x="0" y="2638585"/>
          <a:ext cx="1836539" cy="3837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ysClr val="windowText" lastClr="000000"/>
              </a:solidFill>
            </a:rPr>
            <a:t>Total</a:t>
          </a:r>
          <a:r>
            <a:rPr lang="en-US" sz="1100" dirty="0" smtClean="0">
              <a:solidFill>
                <a:sysClr val="windowText" lastClr="000000"/>
              </a:solidFill>
            </a:rPr>
            <a:t> </a:t>
          </a:r>
          <a:r>
            <a:rPr lang="en-US" sz="2000" dirty="0" smtClean="0">
              <a:solidFill>
                <a:sysClr val="windowText" lastClr="000000"/>
              </a:solidFill>
            </a:rPr>
            <a:t>$</a:t>
          </a:r>
          <a:r>
            <a:rPr lang="en-US" sz="2000" dirty="0" smtClean="0"/>
            <a:t>4.9</a:t>
          </a:r>
          <a:r>
            <a:rPr lang="en-US" sz="2000" dirty="0" smtClean="0">
              <a:solidFill>
                <a:sysClr val="windowText" lastClr="000000"/>
              </a:solidFill>
            </a:rPr>
            <a:t> Billion</a:t>
          </a:r>
          <a:endParaRPr lang="en-US" sz="2000"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0.85063</cdr:y>
    </cdr:from>
    <cdr:to>
      <cdr:x>0.92857</cdr:x>
      <cdr:y>0.90997</cdr:y>
    </cdr:to>
    <cdr:sp macro="" textlink="">
      <cdr:nvSpPr>
        <cdr:cNvPr id="3" name="TextBox 1"/>
        <cdr:cNvSpPr txBox="1"/>
      </cdr:nvSpPr>
      <cdr:spPr>
        <a:xfrm xmlns:a="http://schemas.openxmlformats.org/drawingml/2006/main">
          <a:off x="0" y="3817877"/>
          <a:ext cx="2063750" cy="266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i="1" baseline="0" dirty="0">
              <a:solidFill>
                <a:sysClr val="windowText" lastClr="000000"/>
              </a:solidFill>
            </a:rPr>
            <a:t>Dollar amounts expressed in </a:t>
          </a:r>
          <a:r>
            <a:rPr lang="en-US" sz="1100" b="0" i="1" baseline="0" dirty="0" smtClean="0">
              <a:solidFill>
                <a:sysClr val="windowText" lastClr="000000"/>
              </a:solidFill>
            </a:rPr>
            <a:t>thousands</a:t>
          </a:r>
        </a:p>
      </cdr:txBody>
    </cdr:sp>
  </cdr:relSizeAnchor>
  <cdr:relSizeAnchor xmlns:cdr="http://schemas.openxmlformats.org/drawingml/2006/chartDrawing">
    <cdr:from>
      <cdr:x>0</cdr:x>
      <cdr:y>0.47985</cdr:y>
    </cdr:from>
    <cdr:to>
      <cdr:x>0.21878</cdr:x>
      <cdr:y>0.54967</cdr:y>
    </cdr:to>
    <cdr:sp macro="" textlink="">
      <cdr:nvSpPr>
        <cdr:cNvPr id="4" name="TextBox 1"/>
        <cdr:cNvSpPr txBox="1"/>
      </cdr:nvSpPr>
      <cdr:spPr>
        <a:xfrm xmlns:a="http://schemas.openxmlformats.org/drawingml/2006/main">
          <a:off x="0" y="2638585"/>
          <a:ext cx="1836539" cy="3837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ysClr val="windowText" lastClr="000000"/>
              </a:solidFill>
            </a:rPr>
            <a:t>Total</a:t>
          </a:r>
          <a:r>
            <a:rPr lang="en-US" sz="1100" dirty="0" smtClean="0">
              <a:solidFill>
                <a:sysClr val="windowText" lastClr="000000"/>
              </a:solidFill>
            </a:rPr>
            <a:t> </a:t>
          </a:r>
          <a:r>
            <a:rPr lang="en-US" sz="2000" dirty="0" smtClean="0">
              <a:solidFill>
                <a:sysClr val="windowText" lastClr="000000"/>
              </a:solidFill>
            </a:rPr>
            <a:t>$4.9 Billion</a:t>
          </a:r>
          <a:endParaRPr lang="en-US" sz="2000" dirty="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0.85063</cdr:y>
    </cdr:from>
    <cdr:to>
      <cdr:x>0.92857</cdr:x>
      <cdr:y>0.90997</cdr:y>
    </cdr:to>
    <cdr:sp macro="" textlink="">
      <cdr:nvSpPr>
        <cdr:cNvPr id="3" name="TextBox 1"/>
        <cdr:cNvSpPr txBox="1"/>
      </cdr:nvSpPr>
      <cdr:spPr>
        <a:xfrm xmlns:a="http://schemas.openxmlformats.org/drawingml/2006/main">
          <a:off x="0" y="3817877"/>
          <a:ext cx="2063750" cy="266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i="1" baseline="0" dirty="0">
              <a:solidFill>
                <a:sysClr val="windowText" lastClr="000000"/>
              </a:solidFill>
            </a:rPr>
            <a:t>Dollar amounts expressed in </a:t>
          </a:r>
          <a:r>
            <a:rPr lang="en-US" sz="1100" b="0" i="1" baseline="0" dirty="0" smtClean="0">
              <a:solidFill>
                <a:sysClr val="windowText" lastClr="000000"/>
              </a:solidFill>
            </a:rPr>
            <a:t>thousands</a:t>
          </a:r>
        </a:p>
      </cdr:txBody>
    </cdr:sp>
  </cdr:relSizeAnchor>
  <cdr:relSizeAnchor xmlns:cdr="http://schemas.openxmlformats.org/drawingml/2006/chartDrawing">
    <cdr:from>
      <cdr:x>0</cdr:x>
      <cdr:y>0.47985</cdr:y>
    </cdr:from>
    <cdr:to>
      <cdr:x>0.22128</cdr:x>
      <cdr:y>0.54967</cdr:y>
    </cdr:to>
    <cdr:sp macro="" textlink="">
      <cdr:nvSpPr>
        <cdr:cNvPr id="4" name="TextBox 1"/>
        <cdr:cNvSpPr txBox="1"/>
      </cdr:nvSpPr>
      <cdr:spPr>
        <a:xfrm xmlns:a="http://schemas.openxmlformats.org/drawingml/2006/main">
          <a:off x="0" y="2638585"/>
          <a:ext cx="1836539" cy="3837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solidFill>
                <a:sysClr val="windowText" lastClr="000000"/>
              </a:solidFill>
            </a:rPr>
            <a:t>Total</a:t>
          </a:r>
          <a:r>
            <a:rPr lang="en-US" sz="1100" dirty="0" smtClean="0">
              <a:solidFill>
                <a:sysClr val="windowText" lastClr="000000"/>
              </a:solidFill>
            </a:rPr>
            <a:t> </a:t>
          </a:r>
          <a:r>
            <a:rPr lang="en-US" sz="2000" dirty="0" smtClean="0">
              <a:solidFill>
                <a:sysClr val="windowText" lastClr="000000"/>
              </a:solidFill>
            </a:rPr>
            <a:t>$2.78 Billion</a:t>
          </a:r>
          <a:endParaRPr lang="en-US" sz="2000"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2971800" cy="464819"/>
          </a:xfrm>
          <a:prstGeom prst="rect">
            <a:avLst/>
          </a:prstGeom>
        </p:spPr>
        <p:txBody>
          <a:bodyPr vert="horz" lIns="92620" tIns="46310" rIns="92620" bIns="46310"/>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sz="quarter" idx="1"/>
          </p:nvPr>
        </p:nvSpPr>
        <p:spPr>
          <a:xfrm>
            <a:off x="3884614" y="1"/>
            <a:ext cx="2971800" cy="464819"/>
          </a:xfrm>
          <a:prstGeom prst="rect">
            <a:avLst/>
          </a:prstGeom>
        </p:spPr>
        <p:txBody>
          <a:bodyPr vert="horz" wrap="square" lIns="92620" tIns="46310" rIns="92620" bIns="46310" numCol="1" anchor="t" anchorCtr="0" compatLnSpc="1">
            <a:prstTxWarp prst="textNoShape">
              <a:avLst/>
            </a:prstTxWarp>
          </a:bodyPr>
          <a:lstStyle>
            <a:lvl1pPr eaLnBrk="1" hangingPunct="1">
              <a:defRPr/>
            </a:lvl1pPr>
          </a:lstStyle>
          <a:p>
            <a:pPr>
              <a:defRPr/>
            </a:pPr>
            <a:fld id="{FE187D16-E24A-486D-8682-B3B5A2090FC6}" type="datetimeFigureOut">
              <a:rPr lang="en-US" altLang="en-US"/>
              <a:pPr>
                <a:defRPr/>
              </a:pPr>
              <a:t>8/18/2016</a:t>
            </a:fld>
            <a:endParaRPr lang="en-US" altLang="en-US"/>
          </a:p>
        </p:txBody>
      </p:sp>
      <p:sp>
        <p:nvSpPr>
          <p:cNvPr id="4" name="Rectangle 4"/>
          <p:cNvSpPr>
            <a:spLocks noGrp="1"/>
          </p:cNvSpPr>
          <p:nvPr>
            <p:ph type="ftr" sz="quarter" idx="2"/>
          </p:nvPr>
        </p:nvSpPr>
        <p:spPr>
          <a:xfrm>
            <a:off x="0" y="8829968"/>
            <a:ext cx="2971800" cy="464819"/>
          </a:xfrm>
          <a:prstGeom prst="rect">
            <a:avLst/>
          </a:prstGeom>
        </p:spPr>
        <p:txBody>
          <a:bodyPr vert="horz" lIns="92620" tIns="46310" rIns="92620" bIns="46310"/>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5" name="Rectangle 5"/>
          <p:cNvSpPr>
            <a:spLocks noGrp="1"/>
          </p:cNvSpPr>
          <p:nvPr>
            <p:ph type="sldNum" sz="quarter" idx="3"/>
          </p:nvPr>
        </p:nvSpPr>
        <p:spPr>
          <a:xfrm>
            <a:off x="3884614" y="8829968"/>
            <a:ext cx="2971800" cy="464819"/>
          </a:xfrm>
          <a:prstGeom prst="rect">
            <a:avLst/>
          </a:prstGeom>
        </p:spPr>
        <p:txBody>
          <a:bodyPr vert="horz" wrap="square" lIns="92620" tIns="46310" rIns="92620" bIns="46310" numCol="1" anchor="t" anchorCtr="0" compatLnSpc="1">
            <a:prstTxWarp prst="textNoShape">
              <a:avLst/>
            </a:prstTxWarp>
          </a:bodyPr>
          <a:lstStyle>
            <a:lvl1pPr eaLnBrk="1" hangingPunct="1">
              <a:defRPr/>
            </a:lvl1pPr>
          </a:lstStyle>
          <a:p>
            <a:pPr>
              <a:defRPr/>
            </a:pPr>
            <a:fld id="{9C6F4046-11C6-4C63-B234-79E4BBA1D5F3}" type="slidenum">
              <a:rPr lang="en-US" altLang="en-US"/>
              <a:pPr>
                <a:defRPr/>
              </a:pPr>
              <a:t>‹#›</a:t>
            </a:fld>
            <a:endParaRPr lang="en-US" altLang="en-US"/>
          </a:p>
        </p:txBody>
      </p:sp>
    </p:spTree>
    <p:extLst>
      <p:ext uri="{BB962C8B-B14F-4D97-AF65-F5344CB8AC3E}">
        <p14:creationId xmlns:p14="http://schemas.microsoft.com/office/powerpoint/2010/main" val="1219549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2971800" cy="464819"/>
          </a:xfrm>
          <a:prstGeom prst="rect">
            <a:avLst/>
          </a:prstGeom>
        </p:spPr>
        <p:txBody>
          <a:bodyPr vert="horz" lIns="92620" tIns="46310" rIns="92620" bIns="46310"/>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3" name="Rectangle 3"/>
          <p:cNvSpPr>
            <a:spLocks noGrp="1"/>
          </p:cNvSpPr>
          <p:nvPr>
            <p:ph type="dt" idx="1"/>
          </p:nvPr>
        </p:nvSpPr>
        <p:spPr>
          <a:xfrm>
            <a:off x="3884614" y="1"/>
            <a:ext cx="2971800" cy="464819"/>
          </a:xfrm>
          <a:prstGeom prst="rect">
            <a:avLst/>
          </a:prstGeom>
        </p:spPr>
        <p:txBody>
          <a:bodyPr vert="horz" wrap="square" lIns="92620" tIns="46310" rIns="92620" bIns="46310" numCol="1" anchor="t" anchorCtr="0" compatLnSpc="1">
            <a:prstTxWarp prst="textNoShape">
              <a:avLst/>
            </a:prstTxWarp>
          </a:bodyPr>
          <a:lstStyle>
            <a:lvl1pPr eaLnBrk="1" hangingPunct="1">
              <a:defRPr/>
            </a:lvl1pPr>
          </a:lstStyle>
          <a:p>
            <a:pPr>
              <a:defRPr/>
            </a:pPr>
            <a:fld id="{F1D9F043-DE42-4F7B-BBA8-E06E7558B520}" type="datetimeFigureOut">
              <a:rPr lang="en-US" altLang="en-US"/>
              <a:pPr>
                <a:defRPr/>
              </a:pPr>
              <a:t>8/18/2016</a:t>
            </a:fld>
            <a:endParaRPr lang="en-US" altLang="en-US"/>
          </a:p>
        </p:txBody>
      </p:sp>
      <p:sp>
        <p:nvSpPr>
          <p:cNvPr id="4" name="Rectangle 4"/>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620" tIns="46310" rIns="92620" bIns="46310" anchor="ctr"/>
          <a:lstStyle>
            <a:extLst/>
          </a:lstStyle>
          <a:p>
            <a:pPr lvl="0"/>
            <a:endParaRPr lang="en-US" noProof="0"/>
          </a:p>
        </p:txBody>
      </p:sp>
      <p:sp>
        <p:nvSpPr>
          <p:cNvPr id="5" name="Rectangle 5"/>
          <p:cNvSpPr>
            <a:spLocks noGrp="1"/>
          </p:cNvSpPr>
          <p:nvPr>
            <p:ph type="body" sz="quarter" idx="3"/>
          </p:nvPr>
        </p:nvSpPr>
        <p:spPr>
          <a:xfrm>
            <a:off x="685800" y="4415791"/>
            <a:ext cx="5486400" cy="4183380"/>
          </a:xfrm>
          <a:prstGeom prst="rect">
            <a:avLst/>
          </a:prstGeom>
        </p:spPr>
        <p:txBody>
          <a:bodyPr vert="horz" lIns="92620" tIns="46310" rIns="92620" bIns="46310">
            <a:normAutofit/>
          </a:bodyPr>
          <a:lstStyle>
            <a:extLst/>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p:cNvSpPr>
          <p:nvPr>
            <p:ph type="ftr" sz="quarter" idx="4"/>
          </p:nvPr>
        </p:nvSpPr>
        <p:spPr>
          <a:xfrm>
            <a:off x="0" y="8829968"/>
            <a:ext cx="2971800" cy="464819"/>
          </a:xfrm>
          <a:prstGeom prst="rect">
            <a:avLst/>
          </a:prstGeom>
        </p:spPr>
        <p:txBody>
          <a:bodyPr vert="horz" lIns="92620" tIns="46310" rIns="92620" bIns="46310"/>
          <a:lstStyle>
            <a:lvl1pPr eaLnBrk="1" fontAlgn="auto" hangingPunct="1">
              <a:spcBef>
                <a:spcPts val="0"/>
              </a:spcBef>
              <a:spcAft>
                <a:spcPts val="0"/>
              </a:spcAft>
              <a:defRPr>
                <a:latin typeface="+mn-lt"/>
                <a:ea typeface="+mn-ea"/>
                <a:cs typeface="+mn-cs"/>
              </a:defRPr>
            </a:lvl1pPr>
            <a:extLst/>
          </a:lstStyle>
          <a:p>
            <a:pPr>
              <a:defRPr/>
            </a:pPr>
            <a:endParaRPr lang="en-US"/>
          </a:p>
        </p:txBody>
      </p:sp>
      <p:sp>
        <p:nvSpPr>
          <p:cNvPr id="7" name="Rectangle 7"/>
          <p:cNvSpPr>
            <a:spLocks noGrp="1"/>
          </p:cNvSpPr>
          <p:nvPr>
            <p:ph type="sldNum" sz="quarter" idx="5"/>
          </p:nvPr>
        </p:nvSpPr>
        <p:spPr>
          <a:xfrm>
            <a:off x="3884614" y="8829968"/>
            <a:ext cx="2971800" cy="464819"/>
          </a:xfrm>
          <a:prstGeom prst="rect">
            <a:avLst/>
          </a:prstGeom>
        </p:spPr>
        <p:txBody>
          <a:bodyPr vert="horz" wrap="square" lIns="92620" tIns="46310" rIns="92620" bIns="46310" numCol="1" anchor="t" anchorCtr="0" compatLnSpc="1">
            <a:prstTxWarp prst="textNoShape">
              <a:avLst/>
            </a:prstTxWarp>
          </a:bodyPr>
          <a:lstStyle>
            <a:lvl1pPr eaLnBrk="1" hangingPunct="1">
              <a:defRPr/>
            </a:lvl1pPr>
          </a:lstStyle>
          <a:p>
            <a:pPr>
              <a:defRPr/>
            </a:pPr>
            <a:fld id="{AEA855F4-AF10-477F-A954-8E5B0E7F7A59}" type="slidenum">
              <a:rPr lang="en-US" altLang="en-US"/>
              <a:pPr>
                <a:defRPr/>
              </a:pPr>
              <a:t>‹#›</a:t>
            </a:fld>
            <a:endParaRPr lang="en-US" altLang="en-US"/>
          </a:p>
        </p:txBody>
      </p:sp>
    </p:spTree>
    <p:extLst>
      <p:ext uri="{BB962C8B-B14F-4D97-AF65-F5344CB8AC3E}">
        <p14:creationId xmlns:p14="http://schemas.microsoft.com/office/powerpoint/2010/main" val="2427084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20" tIns="46310" rIns="92620" bIns="46310" numCol="1" anchor="t" anchorCtr="0" compatLnSpc="1">
            <a:prstTxWarp prst="textNoShape">
              <a:avLst/>
            </a:prstTxWarp>
          </a:bodyPr>
          <a:lstStyle/>
          <a:p>
            <a:pPr eaLnBrk="1" hangingPunct="1">
              <a:spcBef>
                <a:spcPct val="0"/>
              </a:spcBef>
            </a:pPr>
            <a:endParaRPr lang="en-US" altLang="en-US" smtClean="0">
              <a:ea typeface="Geneva" pitchFamily="126" charset="-128"/>
            </a:endParaRPr>
          </a:p>
        </p:txBody>
      </p:sp>
      <p:sp>
        <p:nvSpPr>
          <p:cNvPr id="11268" name="Rectangl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pitchFamily="126" charset="-128"/>
              </a:defRPr>
            </a:lvl1pPr>
            <a:lvl2pPr marL="752534" indent="-289436">
              <a:spcBef>
                <a:spcPct val="30000"/>
              </a:spcBef>
              <a:defRPr sz="1200">
                <a:solidFill>
                  <a:schemeClr val="tx1"/>
                </a:solidFill>
                <a:latin typeface="Calibri" panose="020F0502020204030204" pitchFamily="34" charset="0"/>
                <a:ea typeface="Geneva" pitchFamily="126" charset="-128"/>
              </a:defRPr>
            </a:lvl2pPr>
            <a:lvl3pPr marL="1157745" indent="-231549">
              <a:spcBef>
                <a:spcPct val="30000"/>
              </a:spcBef>
              <a:defRPr sz="1200">
                <a:solidFill>
                  <a:schemeClr val="tx1"/>
                </a:solidFill>
                <a:latin typeface="Calibri" panose="020F0502020204030204" pitchFamily="34" charset="0"/>
                <a:ea typeface="Geneva" pitchFamily="126" charset="-128"/>
              </a:defRPr>
            </a:lvl3pPr>
            <a:lvl4pPr marL="1620843" indent="-231549">
              <a:spcBef>
                <a:spcPct val="30000"/>
              </a:spcBef>
              <a:defRPr sz="1200">
                <a:solidFill>
                  <a:schemeClr val="tx1"/>
                </a:solidFill>
                <a:latin typeface="Calibri" panose="020F0502020204030204" pitchFamily="34" charset="0"/>
                <a:ea typeface="Geneva" pitchFamily="126" charset="-128"/>
              </a:defRPr>
            </a:lvl4pPr>
            <a:lvl5pPr marL="2083940" indent="-231549">
              <a:spcBef>
                <a:spcPct val="30000"/>
              </a:spcBef>
              <a:defRPr sz="1200">
                <a:solidFill>
                  <a:schemeClr val="tx1"/>
                </a:solidFill>
                <a:latin typeface="Calibri" panose="020F0502020204030204" pitchFamily="34" charset="0"/>
                <a:ea typeface="Geneva" pitchFamily="126" charset="-128"/>
              </a:defRPr>
            </a:lvl5pPr>
            <a:lvl6pPr marL="2547038" indent="-231549" eaLnBrk="0" fontAlgn="base" hangingPunct="0">
              <a:spcBef>
                <a:spcPct val="30000"/>
              </a:spcBef>
              <a:spcAft>
                <a:spcPct val="0"/>
              </a:spcAft>
              <a:defRPr sz="1200">
                <a:solidFill>
                  <a:schemeClr val="tx1"/>
                </a:solidFill>
                <a:latin typeface="Calibri" panose="020F0502020204030204" pitchFamily="34" charset="0"/>
                <a:ea typeface="Geneva" pitchFamily="126" charset="-128"/>
              </a:defRPr>
            </a:lvl6pPr>
            <a:lvl7pPr marL="3010136" indent="-231549" eaLnBrk="0" fontAlgn="base" hangingPunct="0">
              <a:spcBef>
                <a:spcPct val="30000"/>
              </a:spcBef>
              <a:spcAft>
                <a:spcPct val="0"/>
              </a:spcAft>
              <a:defRPr sz="1200">
                <a:solidFill>
                  <a:schemeClr val="tx1"/>
                </a:solidFill>
                <a:latin typeface="Calibri" panose="020F0502020204030204" pitchFamily="34" charset="0"/>
                <a:ea typeface="Geneva" pitchFamily="126" charset="-128"/>
              </a:defRPr>
            </a:lvl7pPr>
            <a:lvl8pPr marL="3473234" indent="-231549" eaLnBrk="0" fontAlgn="base" hangingPunct="0">
              <a:spcBef>
                <a:spcPct val="30000"/>
              </a:spcBef>
              <a:spcAft>
                <a:spcPct val="0"/>
              </a:spcAft>
              <a:defRPr sz="1200">
                <a:solidFill>
                  <a:schemeClr val="tx1"/>
                </a:solidFill>
                <a:latin typeface="Calibri" panose="020F0502020204030204" pitchFamily="34" charset="0"/>
                <a:ea typeface="Geneva" pitchFamily="126" charset="-128"/>
              </a:defRPr>
            </a:lvl8pPr>
            <a:lvl9pPr marL="3936332" indent="-231549" eaLnBrk="0" fontAlgn="base" hangingPunct="0">
              <a:spcBef>
                <a:spcPct val="30000"/>
              </a:spcBef>
              <a:spcAft>
                <a:spcPct val="0"/>
              </a:spcAft>
              <a:defRPr sz="1200">
                <a:solidFill>
                  <a:schemeClr val="tx1"/>
                </a:solidFill>
                <a:latin typeface="Calibri" panose="020F0502020204030204" pitchFamily="34" charset="0"/>
                <a:ea typeface="Geneva" pitchFamily="126" charset="-128"/>
              </a:defRPr>
            </a:lvl9pPr>
          </a:lstStyle>
          <a:p>
            <a:pPr>
              <a:spcBef>
                <a:spcPct val="0"/>
              </a:spcBef>
            </a:pPr>
            <a:fld id="{F2BCCBC9-4E10-42EE-B99D-4010E5215157}" type="slidenum">
              <a:rPr lang="en-US" altLang="en-US" sz="1800"/>
              <a:pPr>
                <a:spcBef>
                  <a:spcPct val="0"/>
                </a:spcBef>
              </a:pPr>
              <a:t>1</a:t>
            </a:fld>
            <a:endParaRPr lang="en-US" altLang="en-US" sz="1800"/>
          </a:p>
        </p:txBody>
      </p:sp>
    </p:spTree>
    <p:extLst>
      <p:ext uri="{BB962C8B-B14F-4D97-AF65-F5344CB8AC3E}">
        <p14:creationId xmlns:p14="http://schemas.microsoft.com/office/powerpoint/2010/main" val="90701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dirty="0" smtClean="0"/>
              <a:t>Time:</a:t>
            </a:r>
          </a:p>
          <a:p>
            <a:r>
              <a:rPr lang="en-US" dirty="0" smtClean="0"/>
              <a:t>Facilitator:</a:t>
            </a:r>
          </a:p>
          <a:p>
            <a:endParaRPr lang="en-US" dirty="0" smtClean="0"/>
          </a:p>
          <a:p>
            <a:r>
              <a:rPr lang="en-US" dirty="0" smtClean="0"/>
              <a:t>Script:</a:t>
            </a:r>
          </a:p>
          <a:p>
            <a:endParaRPr lang="en-US" dirty="0"/>
          </a:p>
        </p:txBody>
      </p:sp>
      <p:sp>
        <p:nvSpPr>
          <p:cNvPr id="4" name="Slide Number Placeholder 3"/>
          <p:cNvSpPr>
            <a:spLocks noGrp="1"/>
          </p:cNvSpPr>
          <p:nvPr>
            <p:ph type="sldNum" sz="quarter" idx="10"/>
          </p:nvPr>
        </p:nvSpPr>
        <p:spPr/>
        <p:txBody>
          <a:bodyPr/>
          <a:lstStyle/>
          <a:p>
            <a:fld id="{58F54221-B65D-4BA3-8653-5735E873ED2F}"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29194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11</a:t>
            </a:fld>
            <a:endParaRPr lang="en-US" altLang="en-US"/>
          </a:p>
        </p:txBody>
      </p:sp>
    </p:spTree>
    <p:extLst>
      <p:ext uri="{BB962C8B-B14F-4D97-AF65-F5344CB8AC3E}">
        <p14:creationId xmlns:p14="http://schemas.microsoft.com/office/powerpoint/2010/main" val="121209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185328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13</a:t>
            </a:fld>
            <a:endParaRPr lang="en-US" altLang="en-US"/>
          </a:p>
        </p:txBody>
      </p:sp>
    </p:spTree>
    <p:extLst>
      <p:ext uri="{BB962C8B-B14F-4D97-AF65-F5344CB8AC3E}">
        <p14:creationId xmlns:p14="http://schemas.microsoft.com/office/powerpoint/2010/main" val="35549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solidFill>
                  <a:prstClr val="black"/>
                </a:solidFill>
              </a:rPr>
              <a:pPr>
                <a:defRPr/>
              </a:pPr>
              <a:t>14</a:t>
            </a:fld>
            <a:endParaRPr lang="en-US" altLang="en-US">
              <a:solidFill>
                <a:prstClr val="black"/>
              </a:solidFill>
            </a:endParaRPr>
          </a:p>
        </p:txBody>
      </p:sp>
    </p:spTree>
    <p:extLst>
      <p:ext uri="{BB962C8B-B14F-4D97-AF65-F5344CB8AC3E}">
        <p14:creationId xmlns:p14="http://schemas.microsoft.com/office/powerpoint/2010/main" val="417357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15</a:t>
            </a:fld>
            <a:endParaRPr lang="en-US" altLang="en-US"/>
          </a:p>
        </p:txBody>
      </p:sp>
    </p:spTree>
    <p:extLst>
      <p:ext uri="{BB962C8B-B14F-4D97-AF65-F5344CB8AC3E}">
        <p14:creationId xmlns:p14="http://schemas.microsoft.com/office/powerpoint/2010/main" val="10334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16</a:t>
            </a:fld>
            <a:endParaRPr lang="en-US" altLang="en-US"/>
          </a:p>
        </p:txBody>
      </p:sp>
    </p:spTree>
    <p:extLst>
      <p:ext uri="{BB962C8B-B14F-4D97-AF65-F5344CB8AC3E}">
        <p14:creationId xmlns:p14="http://schemas.microsoft.com/office/powerpoint/2010/main" val="171494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20" tIns="46310" rIns="92620" bIns="46310" numCol="1" anchor="t" anchorCtr="0" compatLnSpc="1">
            <a:prstTxWarp prst="textNoShape">
              <a:avLst/>
            </a:prstTxWarp>
          </a:bodyPr>
          <a:lstStyle/>
          <a:p>
            <a:endParaRPr lang="en-US" altLang="en-US" smtClean="0">
              <a:ea typeface="Geneva" pitchFamily="126"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pitchFamily="126" charset="-128"/>
              </a:defRPr>
            </a:lvl1pPr>
            <a:lvl2pPr marL="752534" indent="-289436">
              <a:defRPr>
                <a:solidFill>
                  <a:schemeClr val="tx1"/>
                </a:solidFill>
                <a:latin typeface="Calibri" panose="020F0502020204030204" pitchFamily="34" charset="0"/>
                <a:ea typeface="Geneva" pitchFamily="126" charset="-128"/>
              </a:defRPr>
            </a:lvl2pPr>
            <a:lvl3pPr marL="1157745" indent="-231549">
              <a:defRPr>
                <a:solidFill>
                  <a:schemeClr val="tx1"/>
                </a:solidFill>
                <a:latin typeface="Calibri" panose="020F0502020204030204" pitchFamily="34" charset="0"/>
                <a:ea typeface="Geneva" pitchFamily="126" charset="-128"/>
              </a:defRPr>
            </a:lvl3pPr>
            <a:lvl4pPr marL="1620843" indent="-231549">
              <a:defRPr>
                <a:solidFill>
                  <a:schemeClr val="tx1"/>
                </a:solidFill>
                <a:latin typeface="Calibri" panose="020F0502020204030204" pitchFamily="34" charset="0"/>
                <a:ea typeface="Geneva" pitchFamily="126" charset="-128"/>
              </a:defRPr>
            </a:lvl4pPr>
            <a:lvl5pPr marL="2083940" indent="-231549">
              <a:defRPr>
                <a:solidFill>
                  <a:schemeClr val="tx1"/>
                </a:solidFill>
                <a:latin typeface="Calibri" panose="020F0502020204030204" pitchFamily="34" charset="0"/>
                <a:ea typeface="Geneva" pitchFamily="126" charset="-128"/>
              </a:defRPr>
            </a:lvl5pPr>
            <a:lvl6pPr marL="2547038"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3010136"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73234"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936332"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fld id="{63BF1190-4A64-438C-A842-DC4FE8A615B4}" type="slidenum">
              <a:rPr lang="en-US" altLang="en-US" smtClean="0"/>
              <a:pPr/>
              <a:t>17</a:t>
            </a:fld>
            <a:endParaRPr lang="en-US" altLang="en-US" smtClean="0"/>
          </a:p>
        </p:txBody>
      </p:sp>
    </p:spTree>
    <p:extLst>
      <p:ext uri="{BB962C8B-B14F-4D97-AF65-F5344CB8AC3E}">
        <p14:creationId xmlns:p14="http://schemas.microsoft.com/office/powerpoint/2010/main" val="2954082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20" tIns="46310" rIns="92620" bIns="46310" numCol="1" anchor="t" anchorCtr="0" compatLnSpc="1">
            <a:prstTxWarp prst="textNoShape">
              <a:avLst/>
            </a:prstTxWarp>
          </a:bodyPr>
          <a:lstStyle/>
          <a:p>
            <a:endParaRPr lang="en-US" altLang="en-US" smtClean="0">
              <a:ea typeface="Geneva" pitchFamily="126"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pitchFamily="126" charset="-128"/>
              </a:defRPr>
            </a:lvl1pPr>
            <a:lvl2pPr marL="752534" indent="-289436">
              <a:defRPr>
                <a:solidFill>
                  <a:schemeClr val="tx1"/>
                </a:solidFill>
                <a:latin typeface="Calibri" panose="020F0502020204030204" pitchFamily="34" charset="0"/>
                <a:ea typeface="Geneva" pitchFamily="126" charset="-128"/>
              </a:defRPr>
            </a:lvl2pPr>
            <a:lvl3pPr marL="1157745" indent="-231549">
              <a:defRPr>
                <a:solidFill>
                  <a:schemeClr val="tx1"/>
                </a:solidFill>
                <a:latin typeface="Calibri" panose="020F0502020204030204" pitchFamily="34" charset="0"/>
                <a:ea typeface="Geneva" pitchFamily="126" charset="-128"/>
              </a:defRPr>
            </a:lvl3pPr>
            <a:lvl4pPr marL="1620843" indent="-231549">
              <a:defRPr>
                <a:solidFill>
                  <a:schemeClr val="tx1"/>
                </a:solidFill>
                <a:latin typeface="Calibri" panose="020F0502020204030204" pitchFamily="34" charset="0"/>
                <a:ea typeface="Geneva" pitchFamily="126" charset="-128"/>
              </a:defRPr>
            </a:lvl4pPr>
            <a:lvl5pPr marL="2083940" indent="-231549">
              <a:defRPr>
                <a:solidFill>
                  <a:schemeClr val="tx1"/>
                </a:solidFill>
                <a:latin typeface="Calibri" panose="020F0502020204030204" pitchFamily="34" charset="0"/>
                <a:ea typeface="Geneva" pitchFamily="126" charset="-128"/>
              </a:defRPr>
            </a:lvl5pPr>
            <a:lvl6pPr marL="2547038"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3010136"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73234"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936332"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fld id="{FDE8B387-5797-4DE6-82A3-21B69322770C}" type="slidenum">
              <a:rPr lang="en-US" altLang="en-US" smtClean="0"/>
              <a:pPr/>
              <a:t>18</a:t>
            </a:fld>
            <a:endParaRPr lang="en-US" altLang="en-US" smtClean="0"/>
          </a:p>
        </p:txBody>
      </p:sp>
    </p:spTree>
    <p:extLst>
      <p:ext uri="{BB962C8B-B14F-4D97-AF65-F5344CB8AC3E}">
        <p14:creationId xmlns:p14="http://schemas.microsoft.com/office/powerpoint/2010/main" val="60616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19</a:t>
            </a:fld>
            <a:endParaRPr lang="en-US" altLang="en-US"/>
          </a:p>
        </p:txBody>
      </p:sp>
    </p:spTree>
    <p:extLst>
      <p:ext uri="{BB962C8B-B14F-4D97-AF65-F5344CB8AC3E}">
        <p14:creationId xmlns:p14="http://schemas.microsoft.com/office/powerpoint/2010/main" val="411262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a:t>
            </a:fld>
            <a:endParaRPr lang="en-US" altLang="en-US"/>
          </a:p>
        </p:txBody>
      </p:sp>
    </p:spTree>
    <p:extLst>
      <p:ext uri="{BB962C8B-B14F-4D97-AF65-F5344CB8AC3E}">
        <p14:creationId xmlns:p14="http://schemas.microsoft.com/office/powerpoint/2010/main" val="2333094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20</a:t>
            </a:fld>
            <a:endParaRPr lang="en-US" altLang="en-US"/>
          </a:p>
        </p:txBody>
      </p:sp>
    </p:spTree>
    <p:extLst>
      <p:ext uri="{BB962C8B-B14F-4D97-AF65-F5344CB8AC3E}">
        <p14:creationId xmlns:p14="http://schemas.microsoft.com/office/powerpoint/2010/main" val="3958239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21</a:t>
            </a:fld>
            <a:endParaRPr lang="en-US" altLang="en-US"/>
          </a:p>
        </p:txBody>
      </p:sp>
    </p:spTree>
    <p:extLst>
      <p:ext uri="{BB962C8B-B14F-4D97-AF65-F5344CB8AC3E}">
        <p14:creationId xmlns:p14="http://schemas.microsoft.com/office/powerpoint/2010/main" val="1113867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22</a:t>
            </a:fld>
            <a:endParaRPr lang="en-US" altLang="en-US"/>
          </a:p>
        </p:txBody>
      </p:sp>
    </p:spTree>
    <p:extLst>
      <p:ext uri="{BB962C8B-B14F-4D97-AF65-F5344CB8AC3E}">
        <p14:creationId xmlns:p14="http://schemas.microsoft.com/office/powerpoint/2010/main" val="238373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23</a:t>
            </a:fld>
            <a:endParaRPr lang="en-US" altLang="en-US"/>
          </a:p>
        </p:txBody>
      </p:sp>
    </p:spTree>
    <p:extLst>
      <p:ext uri="{BB962C8B-B14F-4D97-AF65-F5344CB8AC3E}">
        <p14:creationId xmlns:p14="http://schemas.microsoft.com/office/powerpoint/2010/main" val="117156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24</a:t>
            </a:fld>
            <a:endParaRPr lang="en-US" altLang="en-US"/>
          </a:p>
        </p:txBody>
      </p:sp>
    </p:spTree>
    <p:extLst>
      <p:ext uri="{BB962C8B-B14F-4D97-AF65-F5344CB8AC3E}">
        <p14:creationId xmlns:p14="http://schemas.microsoft.com/office/powerpoint/2010/main" val="1767261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25</a:t>
            </a:fld>
            <a:endParaRPr lang="en-US" altLang="en-US"/>
          </a:p>
        </p:txBody>
      </p:sp>
    </p:spTree>
    <p:extLst>
      <p:ext uri="{BB962C8B-B14F-4D97-AF65-F5344CB8AC3E}">
        <p14:creationId xmlns:p14="http://schemas.microsoft.com/office/powerpoint/2010/main" val="3228638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20" tIns="46310" rIns="92620" bIns="46310" numCol="1" anchor="t" anchorCtr="0" compatLnSpc="1">
            <a:prstTxWarp prst="textNoShape">
              <a:avLst/>
            </a:prstTxWarp>
          </a:bodyPr>
          <a:lstStyle/>
          <a:p>
            <a:endParaRPr lang="en-US" altLang="en-US" smtClean="0">
              <a:ea typeface="Geneva" pitchFamily="126"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pitchFamily="126" charset="-128"/>
              </a:defRPr>
            </a:lvl1pPr>
            <a:lvl2pPr marL="752534" indent="-289436">
              <a:defRPr>
                <a:solidFill>
                  <a:schemeClr val="tx1"/>
                </a:solidFill>
                <a:latin typeface="Calibri" panose="020F0502020204030204" pitchFamily="34" charset="0"/>
                <a:ea typeface="Geneva" pitchFamily="126" charset="-128"/>
              </a:defRPr>
            </a:lvl2pPr>
            <a:lvl3pPr marL="1157745" indent="-231549">
              <a:defRPr>
                <a:solidFill>
                  <a:schemeClr val="tx1"/>
                </a:solidFill>
                <a:latin typeface="Calibri" panose="020F0502020204030204" pitchFamily="34" charset="0"/>
                <a:ea typeface="Geneva" pitchFamily="126" charset="-128"/>
              </a:defRPr>
            </a:lvl3pPr>
            <a:lvl4pPr marL="1620843" indent="-231549">
              <a:defRPr>
                <a:solidFill>
                  <a:schemeClr val="tx1"/>
                </a:solidFill>
                <a:latin typeface="Calibri" panose="020F0502020204030204" pitchFamily="34" charset="0"/>
                <a:ea typeface="Geneva" pitchFamily="126" charset="-128"/>
              </a:defRPr>
            </a:lvl4pPr>
            <a:lvl5pPr marL="2083940" indent="-231549">
              <a:defRPr>
                <a:solidFill>
                  <a:schemeClr val="tx1"/>
                </a:solidFill>
                <a:latin typeface="Calibri" panose="020F0502020204030204" pitchFamily="34" charset="0"/>
                <a:ea typeface="Geneva" pitchFamily="126" charset="-128"/>
              </a:defRPr>
            </a:lvl5pPr>
            <a:lvl6pPr marL="2547038"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3010136"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73234"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936332"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fld id="{664D31DB-B576-4F01-9515-6D595CE5FD0F}" type="slidenum">
              <a:rPr lang="en-US" altLang="en-US" smtClean="0"/>
              <a:pPr/>
              <a:t>26</a:t>
            </a:fld>
            <a:endParaRPr lang="en-US" altLang="en-US" smtClean="0"/>
          </a:p>
        </p:txBody>
      </p:sp>
    </p:spTree>
    <p:extLst>
      <p:ext uri="{BB962C8B-B14F-4D97-AF65-F5344CB8AC3E}">
        <p14:creationId xmlns:p14="http://schemas.microsoft.com/office/powerpoint/2010/main" val="3676922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27</a:t>
            </a:fld>
            <a:endParaRPr lang="en-US" altLang="en-US"/>
          </a:p>
        </p:txBody>
      </p:sp>
    </p:spTree>
    <p:extLst>
      <p:ext uri="{BB962C8B-B14F-4D97-AF65-F5344CB8AC3E}">
        <p14:creationId xmlns:p14="http://schemas.microsoft.com/office/powerpoint/2010/main" val="4290652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28</a:t>
            </a:fld>
            <a:endParaRPr lang="en-US" altLang="en-US"/>
          </a:p>
        </p:txBody>
      </p:sp>
    </p:spTree>
    <p:extLst>
      <p:ext uri="{BB962C8B-B14F-4D97-AF65-F5344CB8AC3E}">
        <p14:creationId xmlns:p14="http://schemas.microsoft.com/office/powerpoint/2010/main" val="35602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29</a:t>
            </a:fld>
            <a:endParaRPr lang="en-US" altLang="en-US"/>
          </a:p>
        </p:txBody>
      </p:sp>
    </p:spTree>
    <p:extLst>
      <p:ext uri="{BB962C8B-B14F-4D97-AF65-F5344CB8AC3E}">
        <p14:creationId xmlns:p14="http://schemas.microsoft.com/office/powerpoint/2010/main" val="65665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solidFill>
                  <a:prstClr val="black"/>
                </a:solidFill>
              </a:rPr>
              <a:pPr>
                <a:defRPr/>
              </a:pPr>
              <a:t>3</a:t>
            </a:fld>
            <a:endParaRPr lang="en-US" altLang="en-US">
              <a:solidFill>
                <a:prstClr val="black"/>
              </a:solidFill>
            </a:endParaRPr>
          </a:p>
        </p:txBody>
      </p:sp>
    </p:spTree>
    <p:extLst>
      <p:ext uri="{BB962C8B-B14F-4D97-AF65-F5344CB8AC3E}">
        <p14:creationId xmlns:p14="http://schemas.microsoft.com/office/powerpoint/2010/main" val="1115199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30</a:t>
            </a:fld>
            <a:endParaRPr lang="en-US" altLang="en-US"/>
          </a:p>
        </p:txBody>
      </p:sp>
    </p:spTree>
    <p:extLst>
      <p:ext uri="{BB962C8B-B14F-4D97-AF65-F5344CB8AC3E}">
        <p14:creationId xmlns:p14="http://schemas.microsoft.com/office/powerpoint/2010/main" val="354552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31</a:t>
            </a:fld>
            <a:endParaRPr lang="en-US" altLang="en-US"/>
          </a:p>
        </p:txBody>
      </p:sp>
    </p:spTree>
    <p:extLst>
      <p:ext uri="{BB962C8B-B14F-4D97-AF65-F5344CB8AC3E}">
        <p14:creationId xmlns:p14="http://schemas.microsoft.com/office/powerpoint/2010/main" val="4108041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32</a:t>
            </a:fld>
            <a:endParaRPr lang="en-US" altLang="en-US"/>
          </a:p>
        </p:txBody>
      </p:sp>
    </p:spTree>
    <p:extLst>
      <p:ext uri="{BB962C8B-B14F-4D97-AF65-F5344CB8AC3E}">
        <p14:creationId xmlns:p14="http://schemas.microsoft.com/office/powerpoint/2010/main" val="170957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solidFill>
                  <a:prstClr val="black"/>
                </a:solidFill>
              </a:rPr>
              <a:pPr>
                <a:defRPr/>
              </a:pPr>
              <a:t>4</a:t>
            </a:fld>
            <a:endParaRPr lang="en-US" altLang="en-US">
              <a:solidFill>
                <a:prstClr val="black"/>
              </a:solidFill>
            </a:endParaRPr>
          </a:p>
        </p:txBody>
      </p:sp>
    </p:spTree>
    <p:extLst>
      <p:ext uri="{BB962C8B-B14F-4D97-AF65-F5344CB8AC3E}">
        <p14:creationId xmlns:p14="http://schemas.microsoft.com/office/powerpoint/2010/main" val="81950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5</a:t>
            </a:fld>
            <a:endParaRPr lang="en-US" altLang="en-US"/>
          </a:p>
        </p:txBody>
      </p:sp>
    </p:spTree>
    <p:extLst>
      <p:ext uri="{BB962C8B-B14F-4D97-AF65-F5344CB8AC3E}">
        <p14:creationId xmlns:p14="http://schemas.microsoft.com/office/powerpoint/2010/main" val="405142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A855F4-AF10-477F-A954-8E5B0E7F7A59}" type="slidenum">
              <a:rPr lang="en-US" altLang="en-US" smtClean="0"/>
              <a:pPr>
                <a:defRPr/>
              </a:pPr>
              <a:t>6</a:t>
            </a:fld>
            <a:endParaRPr lang="en-US" altLang="en-US"/>
          </a:p>
        </p:txBody>
      </p:sp>
    </p:spTree>
    <p:extLst>
      <p:ext uri="{BB962C8B-B14F-4D97-AF65-F5344CB8AC3E}">
        <p14:creationId xmlns:p14="http://schemas.microsoft.com/office/powerpoint/2010/main" val="166239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pPr defTabSz="919099">
              <a:defRPr/>
            </a:pPr>
            <a:r>
              <a:rPr lang="en-US" dirty="0" smtClean="0">
                <a:latin typeface="Arial" pitchFamily="34" charset="0"/>
              </a:rPr>
              <a:t>Time: 1 min </a:t>
            </a:r>
          </a:p>
          <a:p>
            <a:pPr defTabSz="919099">
              <a:defRPr/>
            </a:pPr>
            <a:r>
              <a:rPr lang="en-US" dirty="0" smtClean="0"/>
              <a:t>Facilitator Notes: The top bullets are there to recap if needed. </a:t>
            </a:r>
            <a:r>
              <a:rPr lang="en-US" dirty="0" smtClean="0">
                <a:latin typeface="Arial" pitchFamily="34" charset="0"/>
              </a:rPr>
              <a:t>Click for the focus of today’s section</a:t>
            </a:r>
          </a:p>
          <a:p>
            <a:endParaRPr lang="en-US" dirty="0" smtClean="0"/>
          </a:p>
          <a:p>
            <a:r>
              <a:rPr lang="en-US" dirty="0" smtClean="0"/>
              <a:t>Script:</a:t>
            </a:r>
          </a:p>
          <a:p>
            <a:r>
              <a:rPr lang="en-US" dirty="0" smtClean="0"/>
              <a:t>For today we</a:t>
            </a:r>
            <a:r>
              <a:rPr lang="en-US" baseline="0" dirty="0" smtClean="0"/>
              <a:t> will be focusing on the four main funding sources,</a:t>
            </a:r>
          </a:p>
          <a:p>
            <a:pPr marL="175902" indent="-175902">
              <a:buFont typeface="Arial" panose="020B0604020202020204" pitchFamily="34" charset="0"/>
              <a:buChar char="•"/>
            </a:pPr>
            <a:r>
              <a:rPr lang="en-US" baseline="0" dirty="0" smtClean="0"/>
              <a:t>state funds</a:t>
            </a:r>
          </a:p>
          <a:p>
            <a:pPr marL="175902" indent="-175902">
              <a:buFont typeface="Arial" panose="020B0604020202020204" pitchFamily="34" charset="0"/>
              <a:buChar char="•"/>
            </a:pPr>
            <a:r>
              <a:rPr lang="en-US" baseline="0" dirty="0" smtClean="0"/>
              <a:t>grants and sponsored project funds</a:t>
            </a:r>
          </a:p>
          <a:p>
            <a:pPr marL="175902" indent="-175902">
              <a:buFont typeface="Arial" panose="020B0604020202020204" pitchFamily="34" charset="0"/>
              <a:buChar char="•"/>
            </a:pPr>
            <a:r>
              <a:rPr lang="en-US" baseline="0" dirty="0" smtClean="0"/>
              <a:t>component units </a:t>
            </a:r>
          </a:p>
          <a:p>
            <a:pPr marL="175902" indent="-175902">
              <a:buFont typeface="Arial" panose="020B0604020202020204" pitchFamily="34" charset="0"/>
              <a:buChar char="•"/>
            </a:pPr>
            <a:r>
              <a:rPr lang="en-US" baseline="0" dirty="0" smtClean="0"/>
              <a:t>auxiliaries</a:t>
            </a:r>
          </a:p>
          <a:p>
            <a:endParaRPr lang="en-US" dirty="0"/>
          </a:p>
        </p:txBody>
      </p:sp>
      <p:sp>
        <p:nvSpPr>
          <p:cNvPr id="4" name="Slide Number Placeholder 3"/>
          <p:cNvSpPr>
            <a:spLocks noGrp="1"/>
          </p:cNvSpPr>
          <p:nvPr>
            <p:ph type="sldNum" sz="quarter" idx="10"/>
          </p:nvPr>
        </p:nvSpPr>
        <p:spPr/>
        <p:txBody>
          <a:bodyPr/>
          <a:lstStyle/>
          <a:p>
            <a:fld id="{58F54221-B65D-4BA3-8653-5735E873ED2F}"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39791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336675" y="1162050"/>
            <a:ext cx="4184650"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20" tIns="46310" rIns="92620" bIns="46310" numCol="1" anchor="t" anchorCtr="0" compatLnSpc="1">
            <a:prstTxWarp prst="textNoShape">
              <a:avLst/>
            </a:prstTxWarp>
          </a:bodyPr>
          <a:lstStyle/>
          <a:p>
            <a:endParaRPr lang="en-US" altLang="en-US" smtClean="0">
              <a:ea typeface="Geneva" pitchFamily="126"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Geneva" pitchFamily="126" charset="-128"/>
              </a:defRPr>
            </a:lvl1pPr>
            <a:lvl2pPr marL="752534" indent="-289436">
              <a:defRPr>
                <a:solidFill>
                  <a:schemeClr val="tx1"/>
                </a:solidFill>
                <a:latin typeface="Calibri" panose="020F0502020204030204" pitchFamily="34" charset="0"/>
                <a:ea typeface="Geneva" pitchFamily="126" charset="-128"/>
              </a:defRPr>
            </a:lvl2pPr>
            <a:lvl3pPr marL="1157745" indent="-231549">
              <a:defRPr>
                <a:solidFill>
                  <a:schemeClr val="tx1"/>
                </a:solidFill>
                <a:latin typeface="Calibri" panose="020F0502020204030204" pitchFamily="34" charset="0"/>
                <a:ea typeface="Geneva" pitchFamily="126" charset="-128"/>
              </a:defRPr>
            </a:lvl3pPr>
            <a:lvl4pPr marL="1620843" indent="-231549">
              <a:defRPr>
                <a:solidFill>
                  <a:schemeClr val="tx1"/>
                </a:solidFill>
                <a:latin typeface="Calibri" panose="020F0502020204030204" pitchFamily="34" charset="0"/>
                <a:ea typeface="Geneva" pitchFamily="126" charset="-128"/>
              </a:defRPr>
            </a:lvl4pPr>
            <a:lvl5pPr marL="2083940" indent="-231549">
              <a:defRPr>
                <a:solidFill>
                  <a:schemeClr val="tx1"/>
                </a:solidFill>
                <a:latin typeface="Calibri" panose="020F0502020204030204" pitchFamily="34" charset="0"/>
                <a:ea typeface="Geneva" pitchFamily="126" charset="-128"/>
              </a:defRPr>
            </a:lvl5pPr>
            <a:lvl6pPr marL="2547038"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3010136"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73234"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936332" indent="-231549"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fld id="{FCA4EBC7-CD31-4C5F-AE6F-0557500508AA}" type="slidenum">
              <a:rPr lang="en-US" altLang="en-US" smtClean="0">
                <a:solidFill>
                  <a:prstClr val="black"/>
                </a:solidFill>
              </a:rPr>
              <a:pPr/>
              <a:t>8</a:t>
            </a:fld>
            <a:endParaRPr lang="en-US" altLang="en-US" smtClean="0">
              <a:solidFill>
                <a:prstClr val="black"/>
              </a:solidFill>
            </a:endParaRPr>
          </a:p>
        </p:txBody>
      </p:sp>
    </p:spTree>
    <p:extLst>
      <p:ext uri="{BB962C8B-B14F-4D97-AF65-F5344CB8AC3E}">
        <p14:creationId xmlns:p14="http://schemas.microsoft.com/office/powerpoint/2010/main" val="51996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62050"/>
            <a:ext cx="4184650" cy="3138488"/>
          </a:xfrm>
        </p:spPr>
      </p:sp>
      <p:sp>
        <p:nvSpPr>
          <p:cNvPr id="3" name="Notes Placeholder 2"/>
          <p:cNvSpPr>
            <a:spLocks noGrp="1"/>
          </p:cNvSpPr>
          <p:nvPr>
            <p:ph type="body" idx="1"/>
          </p:nvPr>
        </p:nvSpPr>
        <p:spPr/>
        <p:txBody>
          <a:bodyPr/>
          <a:lstStyle/>
          <a:p>
            <a:r>
              <a:rPr lang="en-US" dirty="0" smtClean="0"/>
              <a:t>Time:</a:t>
            </a:r>
          </a:p>
          <a:p>
            <a:r>
              <a:rPr lang="en-US" dirty="0" smtClean="0"/>
              <a:t>Facilitator:</a:t>
            </a:r>
          </a:p>
          <a:p>
            <a:endParaRPr lang="en-US" dirty="0" smtClean="0"/>
          </a:p>
          <a:p>
            <a:r>
              <a:rPr lang="en-US" dirty="0" smtClean="0"/>
              <a:t>Script:</a:t>
            </a:r>
          </a:p>
          <a:p>
            <a:endParaRPr lang="en-US" dirty="0" smtClean="0"/>
          </a:p>
          <a:p>
            <a:endParaRPr lang="en-US" dirty="0" smtClean="0"/>
          </a:p>
          <a:p>
            <a:r>
              <a:rPr lang="en-US" dirty="0" smtClean="0"/>
              <a:t>Notes:</a:t>
            </a:r>
            <a:r>
              <a:rPr lang="en-US" baseline="0" dirty="0" smtClean="0"/>
              <a:t> Create new graphic if time permits</a:t>
            </a:r>
            <a:endParaRPr lang="en-US" dirty="0" smtClean="0"/>
          </a:p>
          <a:p>
            <a:endParaRPr lang="en-US" dirty="0"/>
          </a:p>
        </p:txBody>
      </p:sp>
      <p:sp>
        <p:nvSpPr>
          <p:cNvPr id="4" name="Slide Number Placeholder 3"/>
          <p:cNvSpPr>
            <a:spLocks noGrp="1"/>
          </p:cNvSpPr>
          <p:nvPr>
            <p:ph type="sldNum" sz="quarter" idx="10"/>
          </p:nvPr>
        </p:nvSpPr>
        <p:spPr/>
        <p:txBody>
          <a:bodyPr/>
          <a:lstStyle/>
          <a:p>
            <a:fld id="{58F54221-B65D-4BA3-8653-5735E873ED2F}"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866948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Tow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33419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_Tow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92366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spiri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45564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_Campu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11"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300234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_Inspire">
    <p:spTree>
      <p:nvGrpSpPr>
        <p:cNvPr id="1" name=""/>
        <p:cNvGrpSpPr/>
        <p:nvPr/>
      </p:nvGrpSpPr>
      <p:grpSpPr>
        <a:xfrm>
          <a:off x="0" y="0"/>
          <a:ext cx="0" cy="0"/>
          <a:chOff x="0" y="0"/>
          <a:chExt cx="0" cy="0"/>
        </a:xfrm>
      </p:grpSpPr>
      <p:pic>
        <p:nvPicPr>
          <p:cNvPr id="4" name="Picture 6" descr="FT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05323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_Community">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4572000"/>
            <a:chOff x="0" y="0"/>
            <a:chExt cx="9144000" cy="457200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rot="5400000">
              <a:off x="8573547" y="787937"/>
              <a:ext cx="899605" cy="184666"/>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panose="020F0502020204030204" pitchFamily="34" charset="0"/>
                  <a:ea typeface="Geneva" pitchFamily="126" charset="-128"/>
                </a:defRPr>
              </a:lvl1pPr>
              <a:lvl2pPr marL="742950" indent="-285750" eaLnBrk="0" hangingPunct="0">
                <a:defRPr sz="2400">
                  <a:solidFill>
                    <a:schemeClr val="tx1"/>
                  </a:solidFill>
                  <a:latin typeface="Calibri" panose="020F0502020204030204" pitchFamily="34" charset="0"/>
                  <a:ea typeface="Geneva" pitchFamily="126" charset="-128"/>
                </a:defRPr>
              </a:lvl2pPr>
              <a:lvl3pPr marL="1143000" indent="-228600" eaLnBrk="0" hangingPunct="0">
                <a:defRPr sz="2400">
                  <a:solidFill>
                    <a:schemeClr val="tx1"/>
                  </a:solidFill>
                  <a:latin typeface="Calibri" panose="020F0502020204030204" pitchFamily="34" charset="0"/>
                  <a:ea typeface="Geneva" pitchFamily="126" charset="-128"/>
                </a:defRPr>
              </a:lvl3pPr>
              <a:lvl4pPr marL="1600200" indent="-228600" eaLnBrk="0" hangingPunct="0">
                <a:defRPr sz="2400">
                  <a:solidFill>
                    <a:schemeClr val="tx1"/>
                  </a:solidFill>
                  <a:latin typeface="Calibri" panose="020F0502020204030204" pitchFamily="34" charset="0"/>
                  <a:ea typeface="Geneva" pitchFamily="126" charset="-128"/>
                </a:defRPr>
              </a:lvl4pPr>
              <a:lvl5pPr marL="2057400" indent="-228600" eaLnBrk="0" hangingPunct="0">
                <a:defRPr sz="2400">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9pPr>
            </a:lstStyle>
            <a:p>
              <a:pPr eaLnBrk="1" hangingPunct="1">
                <a:defRPr/>
              </a:pPr>
              <a:r>
                <a:rPr lang="en-US" altLang="en-US" sz="600" dirty="0" smtClean="0">
                  <a:solidFill>
                    <a:prstClr val="white"/>
                  </a:solidFill>
                </a:rPr>
                <a:t>Image © John Jernigan</a:t>
              </a:r>
            </a:p>
          </p:txBody>
        </p:sp>
      </p:grpSp>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802109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GatorGoo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80004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3" name="Rectangle 6"/>
          <p:cNvSpPr>
            <a:spLocks noGrp="1"/>
          </p:cNvSpPr>
          <p:nvPr>
            <p:ph type="sldNum" sz="quarter" idx="10"/>
          </p:nvPr>
        </p:nvSpPr>
        <p:spPr/>
        <p:txBody>
          <a:bodyPr/>
          <a:lstStyle>
            <a:lvl1pPr>
              <a:defRPr/>
            </a:lvl1pPr>
          </a:lstStyle>
          <a:p>
            <a:pPr>
              <a:defRPr/>
            </a:pPr>
            <a:fld id="{5D79F40D-5FF1-43C2-93F2-AC68156C7D8D}"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08391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Tow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93934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spiri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3601383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_Campu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11"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62286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piri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1656199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_Inspire">
    <p:spTree>
      <p:nvGrpSpPr>
        <p:cNvPr id="1" name=""/>
        <p:cNvGrpSpPr/>
        <p:nvPr/>
      </p:nvGrpSpPr>
      <p:grpSpPr>
        <a:xfrm>
          <a:off x="0" y="0"/>
          <a:ext cx="0" cy="0"/>
          <a:chOff x="0" y="0"/>
          <a:chExt cx="0" cy="0"/>
        </a:xfrm>
      </p:grpSpPr>
      <p:pic>
        <p:nvPicPr>
          <p:cNvPr id="4" name="Picture 6" descr="FT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333696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_Community">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4572000"/>
            <a:chOff x="0" y="0"/>
            <a:chExt cx="9144000" cy="457200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rot="5400000">
              <a:off x="8573547" y="787937"/>
              <a:ext cx="899605" cy="184666"/>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panose="020F0502020204030204" pitchFamily="34" charset="0"/>
                  <a:ea typeface="Geneva" pitchFamily="126" charset="-128"/>
                </a:defRPr>
              </a:lvl1pPr>
              <a:lvl2pPr marL="742950" indent="-285750" eaLnBrk="0" hangingPunct="0">
                <a:defRPr sz="2400">
                  <a:solidFill>
                    <a:schemeClr val="tx1"/>
                  </a:solidFill>
                  <a:latin typeface="Calibri" panose="020F0502020204030204" pitchFamily="34" charset="0"/>
                  <a:ea typeface="Geneva" pitchFamily="126" charset="-128"/>
                </a:defRPr>
              </a:lvl2pPr>
              <a:lvl3pPr marL="1143000" indent="-228600" eaLnBrk="0" hangingPunct="0">
                <a:defRPr sz="2400">
                  <a:solidFill>
                    <a:schemeClr val="tx1"/>
                  </a:solidFill>
                  <a:latin typeface="Calibri" panose="020F0502020204030204" pitchFamily="34" charset="0"/>
                  <a:ea typeface="Geneva" pitchFamily="126" charset="-128"/>
                </a:defRPr>
              </a:lvl3pPr>
              <a:lvl4pPr marL="1600200" indent="-228600" eaLnBrk="0" hangingPunct="0">
                <a:defRPr sz="2400">
                  <a:solidFill>
                    <a:schemeClr val="tx1"/>
                  </a:solidFill>
                  <a:latin typeface="Calibri" panose="020F0502020204030204" pitchFamily="34" charset="0"/>
                  <a:ea typeface="Geneva" pitchFamily="126" charset="-128"/>
                </a:defRPr>
              </a:lvl4pPr>
              <a:lvl5pPr marL="2057400" indent="-228600" eaLnBrk="0" hangingPunct="0">
                <a:defRPr sz="2400">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9pPr>
            </a:lstStyle>
            <a:p>
              <a:pPr eaLnBrk="1" hangingPunct="1">
                <a:defRPr/>
              </a:pPr>
              <a:r>
                <a:rPr lang="en-US" altLang="en-US" sz="600" dirty="0" smtClean="0">
                  <a:solidFill>
                    <a:prstClr val="white"/>
                  </a:solidFill>
                </a:rPr>
                <a:t>Image © John Jernigan</a:t>
              </a:r>
            </a:p>
          </p:txBody>
        </p:sp>
      </p:grpSp>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1088883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_GatorGoo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397582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3" name="Rectangle 6"/>
          <p:cNvSpPr>
            <a:spLocks noGrp="1"/>
          </p:cNvSpPr>
          <p:nvPr>
            <p:ph type="sldNum" sz="quarter" idx="10"/>
          </p:nvPr>
        </p:nvSpPr>
        <p:spPr/>
        <p:txBody>
          <a:bodyPr/>
          <a:lstStyle>
            <a:lvl1pPr>
              <a:defRPr/>
            </a:lvl1pPr>
          </a:lstStyle>
          <a:p>
            <a:pPr>
              <a:defRPr/>
            </a:pPr>
            <a:fld id="{5D79F40D-5FF1-43C2-93F2-AC68156C7D8D}"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355647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_Tow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4109749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_spiri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9"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556788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_Campu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11"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803572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_Inspire">
    <p:spTree>
      <p:nvGrpSpPr>
        <p:cNvPr id="1" name=""/>
        <p:cNvGrpSpPr/>
        <p:nvPr/>
      </p:nvGrpSpPr>
      <p:grpSpPr>
        <a:xfrm>
          <a:off x="0" y="0"/>
          <a:ext cx="0" cy="0"/>
          <a:chOff x="0" y="0"/>
          <a:chExt cx="0" cy="0"/>
        </a:xfrm>
      </p:grpSpPr>
      <p:pic>
        <p:nvPicPr>
          <p:cNvPr id="4" name="Picture 6" descr="FT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1717151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_Community">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4572000"/>
            <a:chOff x="0" y="0"/>
            <a:chExt cx="9144000" cy="457200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rot="5400000">
              <a:off x="8573547" y="787937"/>
              <a:ext cx="899605" cy="184666"/>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panose="020F0502020204030204" pitchFamily="34" charset="0"/>
                  <a:ea typeface="Geneva" pitchFamily="126" charset="-128"/>
                </a:defRPr>
              </a:lvl1pPr>
              <a:lvl2pPr marL="742950" indent="-285750" eaLnBrk="0" hangingPunct="0">
                <a:defRPr sz="2400">
                  <a:solidFill>
                    <a:schemeClr val="tx1"/>
                  </a:solidFill>
                  <a:latin typeface="Calibri" panose="020F0502020204030204" pitchFamily="34" charset="0"/>
                  <a:ea typeface="Geneva" pitchFamily="126" charset="-128"/>
                </a:defRPr>
              </a:lvl2pPr>
              <a:lvl3pPr marL="1143000" indent="-228600" eaLnBrk="0" hangingPunct="0">
                <a:defRPr sz="2400">
                  <a:solidFill>
                    <a:schemeClr val="tx1"/>
                  </a:solidFill>
                  <a:latin typeface="Calibri" panose="020F0502020204030204" pitchFamily="34" charset="0"/>
                  <a:ea typeface="Geneva" pitchFamily="126" charset="-128"/>
                </a:defRPr>
              </a:lvl3pPr>
              <a:lvl4pPr marL="1600200" indent="-228600" eaLnBrk="0" hangingPunct="0">
                <a:defRPr sz="2400">
                  <a:solidFill>
                    <a:schemeClr val="tx1"/>
                  </a:solidFill>
                  <a:latin typeface="Calibri" panose="020F0502020204030204" pitchFamily="34" charset="0"/>
                  <a:ea typeface="Geneva" pitchFamily="126" charset="-128"/>
                </a:defRPr>
              </a:lvl4pPr>
              <a:lvl5pPr marL="2057400" indent="-228600" eaLnBrk="0" hangingPunct="0">
                <a:defRPr sz="2400">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9pPr>
            </a:lstStyle>
            <a:p>
              <a:pPr eaLnBrk="1" hangingPunct="1">
                <a:defRPr/>
              </a:pPr>
              <a:r>
                <a:rPr lang="en-US" altLang="en-US" sz="600" dirty="0" smtClean="0">
                  <a:solidFill>
                    <a:prstClr val="white"/>
                  </a:solidFill>
                </a:rPr>
                <a:t>Image © John Jernigan</a:t>
              </a:r>
            </a:p>
          </p:txBody>
        </p:sp>
      </p:grpSp>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059084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_GatorGoo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1500" b="0" cap="all" spc="113"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177174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Campu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11"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731702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3" name="Rectangle 6"/>
          <p:cNvSpPr>
            <a:spLocks noGrp="1"/>
          </p:cNvSpPr>
          <p:nvPr>
            <p:ph type="sldNum" sz="quarter" idx="10"/>
          </p:nvPr>
        </p:nvSpPr>
        <p:spPr/>
        <p:txBody>
          <a:bodyPr/>
          <a:lstStyle>
            <a:lvl1pPr>
              <a:defRPr/>
            </a:lvl1pPr>
          </a:lstStyle>
          <a:p>
            <a:pPr>
              <a:defRPr/>
            </a:pPr>
            <a:fld id="{5D79F40D-5FF1-43C2-93F2-AC68156C7D8D}"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3980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9582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230759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964781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39682" name="Picture 2" descr="UF_Signature_Themeline_whitetrans"/>
          <p:cNvPicPr>
            <a:picLocks noChangeAspect="1" noChangeArrowheads="1"/>
          </p:cNvPicPr>
          <p:nvPr/>
        </p:nvPicPr>
        <p:blipFill>
          <a:blip r:embed="rId3" cstate="print"/>
          <a:srcRect/>
          <a:stretch>
            <a:fillRect/>
          </a:stretch>
        </p:blipFill>
        <p:spPr bwMode="auto">
          <a:xfrm>
            <a:off x="381000" y="5835650"/>
            <a:ext cx="3429000" cy="946150"/>
          </a:xfrm>
          <a:prstGeom prst="rect">
            <a:avLst/>
          </a:prstGeom>
          <a:noFill/>
        </p:spPr>
      </p:pic>
      <p:sp>
        <p:nvSpPr>
          <p:cNvPr id="839683" name="Rectangle 3"/>
          <p:cNvSpPr>
            <a:spLocks noGrp="1" noChangeArrowheads="1"/>
          </p:cNvSpPr>
          <p:nvPr>
            <p:ph type="ctrTitle" sz="quarter"/>
          </p:nvPr>
        </p:nvSpPr>
        <p:spPr>
          <a:xfrm>
            <a:off x="0" y="3810002"/>
            <a:ext cx="9144000" cy="1470025"/>
          </a:xfrm>
        </p:spPr>
        <p:txBody>
          <a:bodyPr/>
          <a:lstStyle>
            <a:lvl1pPr algn="ctr">
              <a:defRPr sz="3600">
                <a:solidFill>
                  <a:schemeClr val="bg1"/>
                </a:solidFill>
              </a:defRPr>
            </a:lvl1pPr>
          </a:lstStyle>
          <a:p>
            <a:r>
              <a:rPr lang="en-US"/>
              <a:t>Click to edit Master title style</a:t>
            </a:r>
          </a:p>
        </p:txBody>
      </p:sp>
      <p:sp>
        <p:nvSpPr>
          <p:cNvPr id="839684" name="Rectangle 4"/>
          <p:cNvSpPr>
            <a:spLocks noGrp="1" noChangeArrowheads="1"/>
          </p:cNvSpPr>
          <p:nvPr>
            <p:ph type="dt" sz="quarter" idx="2"/>
          </p:nvPr>
        </p:nvSpPr>
        <p:spPr bwMode="auto">
          <a:xfrm>
            <a:off x="6858000" y="622935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050" b="0">
                <a:solidFill>
                  <a:schemeClr val="bg1"/>
                </a:solidFill>
              </a:defRPr>
            </a:lvl1pPr>
          </a:lstStyle>
          <a:p>
            <a:pPr eaLnBrk="1" hangingPunct="1"/>
            <a:endParaRPr lang="en-US">
              <a:solidFill>
                <a:srgbClr val="FFFFFF"/>
              </a:solidFill>
              <a:latin typeface="Arial"/>
              <a:ea typeface="+mn-ea"/>
            </a:endParaRPr>
          </a:p>
        </p:txBody>
      </p:sp>
    </p:spTree>
    <p:extLst>
      <p:ext uri="{BB962C8B-B14F-4D97-AF65-F5344CB8AC3E}">
        <p14:creationId xmlns:p14="http://schemas.microsoft.com/office/powerpoint/2010/main" val="154918047"/>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848070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73388244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36243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426020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97570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Inspire">
    <p:spTree>
      <p:nvGrpSpPr>
        <p:cNvPr id="1" name=""/>
        <p:cNvGrpSpPr/>
        <p:nvPr/>
      </p:nvGrpSpPr>
      <p:grpSpPr>
        <a:xfrm>
          <a:off x="0" y="0"/>
          <a:ext cx="0" cy="0"/>
          <a:chOff x="0" y="0"/>
          <a:chExt cx="0" cy="0"/>
        </a:xfrm>
      </p:grpSpPr>
      <p:pic>
        <p:nvPicPr>
          <p:cNvPr id="4" name="Picture 6" descr="FT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791490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67858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3108889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12766195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08158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98440"/>
            <a:ext cx="215265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40"/>
            <a:ext cx="630555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92141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610600"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a:lstStyle/>
          <a:p>
            <a:endParaRPr lang="en-US"/>
          </a:p>
        </p:txBody>
      </p:sp>
    </p:spTree>
    <p:extLst>
      <p:ext uri="{BB962C8B-B14F-4D97-AF65-F5344CB8AC3E}">
        <p14:creationId xmlns:p14="http://schemas.microsoft.com/office/powerpoint/2010/main" val="99299729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610600" cy="7159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2"/>
            <a:ext cx="8229600" cy="4525963"/>
          </a:xfrm>
        </p:spPr>
        <p:txBody>
          <a:bodyPr/>
          <a:lstStyle/>
          <a:p>
            <a:endParaRPr lang="en-US"/>
          </a:p>
        </p:txBody>
      </p:sp>
    </p:spTree>
    <p:extLst>
      <p:ext uri="{BB962C8B-B14F-4D97-AF65-F5344CB8AC3E}">
        <p14:creationId xmlns:p14="http://schemas.microsoft.com/office/powerpoint/2010/main" val="364414068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482526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714637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8134747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Community">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4572000"/>
            <a:chOff x="0" y="0"/>
            <a:chExt cx="9144000" cy="457200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userDrawn="1"/>
          </p:nvSpPr>
          <p:spPr bwMode="auto">
            <a:xfrm rot="5400000">
              <a:off x="8371681" y="772319"/>
              <a:ext cx="1303338" cy="215900"/>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panose="020F0502020204030204" pitchFamily="34" charset="0"/>
                  <a:ea typeface="Geneva" pitchFamily="126" charset="-128"/>
                </a:defRPr>
              </a:lvl1pPr>
              <a:lvl2pPr marL="742950" indent="-285750" eaLnBrk="0" hangingPunct="0">
                <a:defRPr sz="2400">
                  <a:solidFill>
                    <a:schemeClr val="tx1"/>
                  </a:solidFill>
                  <a:latin typeface="Calibri" panose="020F0502020204030204" pitchFamily="34" charset="0"/>
                  <a:ea typeface="Geneva" pitchFamily="126" charset="-128"/>
                </a:defRPr>
              </a:lvl2pPr>
              <a:lvl3pPr marL="1143000" indent="-228600" eaLnBrk="0" hangingPunct="0">
                <a:defRPr sz="2400">
                  <a:solidFill>
                    <a:schemeClr val="tx1"/>
                  </a:solidFill>
                  <a:latin typeface="Calibri" panose="020F0502020204030204" pitchFamily="34" charset="0"/>
                  <a:ea typeface="Geneva" pitchFamily="126" charset="-128"/>
                </a:defRPr>
              </a:lvl3pPr>
              <a:lvl4pPr marL="1600200" indent="-228600" eaLnBrk="0" hangingPunct="0">
                <a:defRPr sz="2400">
                  <a:solidFill>
                    <a:schemeClr val="tx1"/>
                  </a:solidFill>
                  <a:latin typeface="Calibri" panose="020F0502020204030204" pitchFamily="34" charset="0"/>
                  <a:ea typeface="Geneva" pitchFamily="126" charset="-128"/>
                </a:defRPr>
              </a:lvl4pPr>
              <a:lvl5pPr marL="2057400" indent="-228600" eaLnBrk="0" hangingPunct="0">
                <a:defRPr sz="2400">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Geneva" pitchFamily="126" charset="-128"/>
                </a:defRPr>
              </a:lvl9pPr>
            </a:lstStyle>
            <a:p>
              <a:pPr eaLnBrk="1" hangingPunct="1">
                <a:defRPr/>
              </a:pPr>
              <a:r>
                <a:rPr lang="en-US" altLang="en-US" sz="800" smtClean="0">
                  <a:solidFill>
                    <a:schemeClr val="bg1"/>
                  </a:solidFill>
                </a:rPr>
                <a:t>Image © John Jernigan</a:t>
              </a:r>
            </a:p>
          </p:txBody>
        </p:sp>
      </p:gr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8695992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904407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2961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144991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46317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86965616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9995638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45228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0202"/>
            <a:ext cx="21336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6248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7636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GatorGood">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8" name="Rectangle 3"/>
          <p:cNvSpPr>
            <a:spLocks noGrp="1"/>
          </p:cNvSpPr>
          <p:nvPr>
            <p:ph type="subTitle" idx="1"/>
          </p:nvPr>
        </p:nvSpPr>
        <p:spPr>
          <a:xfrm>
            <a:off x="228600" y="6223210"/>
            <a:ext cx="5943600" cy="329990"/>
          </a:xfrm>
          <a:prstGeom prst="rect">
            <a:avLst/>
          </a:prstGeom>
        </p:spPr>
        <p:txBody>
          <a:bodyPr>
            <a:normAutofit lnSpcReduction="10000"/>
          </a:bodyPr>
          <a:lstStyle>
            <a:extLst/>
          </a:lstStyle>
          <a:p>
            <a:r>
              <a:rPr lang="en-US" dirty="0" smtClean="0"/>
              <a:t>Albert R. Gator  |  Title, Department, Office or College</a:t>
            </a:r>
            <a:endParaRPr lang="en-US" dirty="0"/>
          </a:p>
        </p:txBody>
      </p:sp>
    </p:spTree>
    <p:extLst>
      <p:ext uri="{BB962C8B-B14F-4D97-AF65-F5344CB8AC3E}">
        <p14:creationId xmlns:p14="http://schemas.microsoft.com/office/powerpoint/2010/main" val="243726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3" name="Rectangle 6"/>
          <p:cNvSpPr>
            <a:spLocks noGrp="1"/>
          </p:cNvSpPr>
          <p:nvPr>
            <p:ph type="sldNum" sz="quarter" idx="10"/>
          </p:nvPr>
        </p:nvSpPr>
        <p:spPr/>
        <p:txBody>
          <a:bodyPr/>
          <a:lstStyle>
            <a:lvl1pPr>
              <a:defRPr/>
            </a:lvl1pPr>
          </a:lstStyle>
          <a:p>
            <a:pPr>
              <a:defRPr/>
            </a:pPr>
            <a:fld id="{5D98BBC0-8B35-4FF0-B181-6C90CB4C99EB}" type="slidenum">
              <a:rPr lang="en-US" altLang="en-US"/>
              <a:pPr>
                <a:defRPr/>
              </a:pPr>
              <a:t>‹#›</a:t>
            </a:fld>
            <a:endParaRPr lang="en-US" altLang="en-US"/>
          </a:p>
        </p:txBody>
      </p:sp>
    </p:spTree>
    <p:extLst>
      <p:ext uri="{BB962C8B-B14F-4D97-AF65-F5344CB8AC3E}">
        <p14:creationId xmlns:p14="http://schemas.microsoft.com/office/powerpoint/2010/main" val="186642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905000"/>
            <a:ext cx="8007350" cy="4191000"/>
          </a:xfrm>
          <a:prstGeom prst="rect">
            <a:avLst/>
          </a:prstGeom>
        </p:spPr>
        <p:txBody>
          <a:bodyPr/>
          <a:lstStyle>
            <a:lvl1pPr>
              <a:buFont typeface="Arial" pitchFamily="34" charset="0"/>
              <a:buChar char="•"/>
              <a:defRPr/>
            </a:lvl1pPr>
            <a:lvl2pPr>
              <a:buClr>
                <a:srgbClr val="003399"/>
              </a:buClr>
              <a:buFont typeface="Arial" pitchFamily="34" charset="0"/>
              <a:buChar char="•"/>
              <a:defRPr>
                <a:solidFill>
                  <a:srgbClr val="003399"/>
                </a:solidFill>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1"/>
          <p:cNvSpPr>
            <a:spLocks noGrp="1" noChangeArrowheads="1"/>
          </p:cNvSpPr>
          <p:nvPr>
            <p:ph type="dt" sz="half" idx="10"/>
          </p:nvPr>
        </p:nvSpPr>
        <p:spPr>
          <a:xfrm>
            <a:off x="838200" y="6245225"/>
            <a:ext cx="1901825" cy="476250"/>
          </a:xfrm>
          <a:prstGeom prst="rect">
            <a:avLst/>
          </a:prstGeom>
          <a:ln/>
        </p:spPr>
        <p:txBody>
          <a:bodyPr/>
          <a:lstStyle>
            <a:lvl1pPr>
              <a:defRPr/>
            </a:lvl1pPr>
          </a:lstStyle>
          <a:p>
            <a:pPr>
              <a:defRPr/>
            </a:pPr>
            <a:endParaRPr lang="en-US"/>
          </a:p>
        </p:txBody>
      </p:sp>
      <p:sp>
        <p:nvSpPr>
          <p:cNvPr id="5" name="Rectangle 12"/>
          <p:cNvSpPr>
            <a:spLocks noGrp="1" noChangeArrowheads="1"/>
          </p:cNvSpPr>
          <p:nvPr>
            <p:ph type="ftr" sz="quarter" idx="11"/>
          </p:nvPr>
        </p:nvSpPr>
        <p:spPr>
          <a:xfrm>
            <a:off x="3429000" y="6245225"/>
            <a:ext cx="2895600" cy="476250"/>
          </a:xfrm>
          <a:prstGeom prst="rect">
            <a:avLst/>
          </a:prstGeom>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2420FA6-93ED-40A5-88EF-B10F1F5A2F0F}" type="slidenum">
              <a:rPr lang="en-US"/>
              <a:pPr>
                <a:defRPr/>
              </a:pPr>
              <a:t>‹#›</a:t>
            </a:fld>
            <a:endParaRPr lang="en-US"/>
          </a:p>
        </p:txBody>
      </p:sp>
    </p:spTree>
    <p:extLst>
      <p:ext uri="{BB962C8B-B14F-4D97-AF65-F5344CB8AC3E}">
        <p14:creationId xmlns:p14="http://schemas.microsoft.com/office/powerpoint/2010/main" val="287832481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xfrm>
            <a:off x="838200" y="6245225"/>
            <a:ext cx="1901825" cy="476250"/>
          </a:xfrm>
          <a:prstGeom prst="rect">
            <a:avLst/>
          </a:prstGeom>
          <a:ln/>
        </p:spPr>
        <p:txBody>
          <a:bodyPr/>
          <a:lstStyle>
            <a:lvl1pPr>
              <a:defRPr/>
            </a:lvl1pPr>
          </a:lstStyle>
          <a:p>
            <a:pPr>
              <a:defRPr/>
            </a:pPr>
            <a:endParaRPr lang="en-US"/>
          </a:p>
        </p:txBody>
      </p:sp>
      <p:sp>
        <p:nvSpPr>
          <p:cNvPr id="4" name="Rectangle 12"/>
          <p:cNvSpPr>
            <a:spLocks noGrp="1" noChangeArrowheads="1"/>
          </p:cNvSpPr>
          <p:nvPr>
            <p:ph type="ftr" sz="quarter" idx="11"/>
          </p:nvPr>
        </p:nvSpPr>
        <p:spPr>
          <a:xfrm>
            <a:off x="3429000" y="6245225"/>
            <a:ext cx="2895600" cy="476250"/>
          </a:xfrm>
          <a:prstGeom prst="rect">
            <a:avLst/>
          </a:prstGeom>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515BA89-8E57-4E85-9571-DB20FFBA5394}" type="slidenum">
              <a:rPr lang="en-US"/>
              <a:pPr>
                <a:defRPr/>
              </a:pPr>
              <a:t>‹#›</a:t>
            </a:fld>
            <a:endParaRPr lang="en-US"/>
          </a:p>
        </p:txBody>
      </p:sp>
    </p:spTree>
    <p:extLst>
      <p:ext uri="{BB962C8B-B14F-4D97-AF65-F5344CB8AC3E}">
        <p14:creationId xmlns:p14="http://schemas.microsoft.com/office/powerpoint/2010/main" val="359251703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8.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250238" y="0"/>
            <a:ext cx="893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dirty="0" smtClean="0"/>
              <a:t>Click to edit Master title style</a:t>
            </a:r>
            <a:endParaRPr lang="en-US" dirty="0"/>
          </a:p>
        </p:txBody>
      </p:sp>
      <p:sp>
        <p:nvSpPr>
          <p:cNvPr id="6" name="Rectangle 6"/>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2FB15394-DC83-49EC-9B56-661C726CE853}" type="slidenum">
              <a:rPr lang="en-US" altLang="en-US"/>
              <a:pPr>
                <a:defRPr/>
              </a:pPr>
              <a:t>‹#›</a:t>
            </a:fld>
            <a:endParaRPr lang="en-US" altLang="en-US"/>
          </a:p>
        </p:txBody>
      </p:sp>
      <p:sp>
        <p:nvSpPr>
          <p:cNvPr id="11" name="Rectangle 10"/>
          <p:cNvSpPr/>
          <p:nvPr/>
        </p:nvSpPr>
        <p:spPr>
          <a:xfrm>
            <a:off x="0" y="0"/>
            <a:ext cx="76200" cy="6858000"/>
          </a:xfrm>
          <a:prstGeom prst="rect">
            <a:avLst/>
          </a:prstGeom>
          <a:solidFill>
            <a:srgbClr val="00478B"/>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65" r:id="rId7"/>
    <p:sldLayoutId id="2147483772" r:id="rId8"/>
    <p:sldLayoutId id="2147483774" r:id="rId9"/>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p:titleStyle>
    <p:bodyStyle>
      <a:lvl1pPr marL="342900" indent="-342900" algn="l" rtl="0" eaLnBrk="0" fontAlgn="base" hangingPunct="0">
        <a:spcBef>
          <a:spcPct val="20000"/>
        </a:spcBef>
        <a:spcAft>
          <a:spcPct val="0"/>
        </a:spcAft>
        <a:defRPr sz="1100">
          <a:solidFill>
            <a:schemeClr val="tx1"/>
          </a:solidFill>
          <a:latin typeface="+mn-lt"/>
          <a:ea typeface="Geneva" charset="0"/>
          <a:cs typeface="Geneva" charset="0"/>
        </a:defRPr>
      </a:lvl1pPr>
      <a:lvl2pPr marL="742950" indent="-285750" algn="l" rtl="0" eaLnBrk="0" fontAlgn="base" hangingPunct="0">
        <a:spcBef>
          <a:spcPct val="20000"/>
        </a:spcBef>
        <a:spcAft>
          <a:spcPct val="0"/>
        </a:spcAft>
        <a:defRPr sz="1100">
          <a:solidFill>
            <a:schemeClr val="tx1"/>
          </a:solidFill>
          <a:latin typeface="+mn-lt"/>
          <a:ea typeface="Geneva" charset="0"/>
          <a:cs typeface="+mn-cs"/>
        </a:defRPr>
      </a:lvl2pPr>
      <a:lvl3pPr marL="1143000" indent="-228600" algn="l" rtl="0" eaLnBrk="0" fontAlgn="base" hangingPunct="0">
        <a:spcBef>
          <a:spcPct val="20000"/>
        </a:spcBef>
        <a:spcAft>
          <a:spcPct val="0"/>
        </a:spcAft>
        <a:defRPr sz="1100">
          <a:solidFill>
            <a:schemeClr val="tx1"/>
          </a:solidFill>
          <a:latin typeface="+mn-lt"/>
          <a:ea typeface="Geneva" charset="0"/>
          <a:cs typeface="+mn-cs"/>
        </a:defRPr>
      </a:lvl3pPr>
      <a:lvl4pPr marL="1600200" indent="-228600" algn="l" rtl="0" eaLnBrk="0" fontAlgn="base" hangingPunct="0">
        <a:spcBef>
          <a:spcPct val="20000"/>
        </a:spcBef>
        <a:spcAft>
          <a:spcPct val="0"/>
        </a:spcAft>
        <a:defRPr sz="1100">
          <a:solidFill>
            <a:schemeClr val="tx1"/>
          </a:solidFill>
          <a:latin typeface="+mn-lt"/>
          <a:ea typeface="Geneva" charset="0"/>
          <a:cs typeface="+mn-cs"/>
        </a:defRPr>
      </a:lvl4pPr>
      <a:lvl5pPr marL="2057400" indent="-228600" algn="l" rtl="0" eaLnBrk="0" fontAlgn="base" hangingPunct="0">
        <a:spcBef>
          <a:spcPct val="20000"/>
        </a:spcBef>
        <a:spcAft>
          <a:spcPct val="0"/>
        </a:spcAft>
        <a:defRPr sz="1100">
          <a:solidFill>
            <a:schemeClr val="tx1"/>
          </a:solidFill>
          <a:latin typeface="+mn-lt"/>
          <a:ea typeface="Geneva"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50238" y="0"/>
            <a:ext cx="893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dirty="0" smtClean="0"/>
              <a:t>Click to edit Master title style</a:t>
            </a:r>
            <a:endParaRPr lang="en-US" dirty="0"/>
          </a:p>
        </p:txBody>
      </p:sp>
      <p:sp>
        <p:nvSpPr>
          <p:cNvPr id="6" name="Rectangle 6"/>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lvl1pPr>
          </a:lstStyle>
          <a:p>
            <a:pPr>
              <a:defRPr/>
            </a:pPr>
            <a:fld id="{FB1920EE-2A50-43AB-8A4D-5C749ACC53A1}" type="slidenum">
              <a:rPr lang="en-US" altLang="en-US">
                <a:solidFill>
                  <a:prstClr val="black"/>
                </a:solidFill>
                <a:latin typeface="Calibri"/>
              </a:rPr>
              <a:pPr>
                <a:defRPr/>
              </a:pPr>
              <a:t>‹#›</a:t>
            </a:fld>
            <a:endParaRPr lang="en-US" altLang="en-US" dirty="0">
              <a:solidFill>
                <a:prstClr val="black"/>
              </a:solidFill>
              <a:latin typeface="Calibri"/>
            </a:endParaRPr>
          </a:p>
        </p:txBody>
      </p:sp>
      <p:sp>
        <p:nvSpPr>
          <p:cNvPr id="11" name="Rectangle 10"/>
          <p:cNvSpPr/>
          <p:nvPr/>
        </p:nvSpPr>
        <p:spPr>
          <a:xfrm>
            <a:off x="0" y="0"/>
            <a:ext cx="76200" cy="6858000"/>
          </a:xfrm>
          <a:prstGeom prst="rect">
            <a:avLst/>
          </a:prstGeom>
          <a:solidFill>
            <a:srgbClr val="00478B"/>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eaLnBrk="1" fontAlgn="auto" hangingPunct="1">
              <a:spcBef>
                <a:spcPts val="0"/>
              </a:spcBef>
              <a:spcAft>
                <a:spcPts val="0"/>
              </a:spcAft>
              <a:defRPr/>
            </a:pPr>
            <a:endParaRPr lang="en-US" sz="1350" dirty="0">
              <a:solidFill>
                <a:prstClr val="black"/>
              </a:solidFill>
            </a:endParaRPr>
          </a:p>
        </p:txBody>
      </p:sp>
    </p:spTree>
    <p:extLst>
      <p:ext uri="{BB962C8B-B14F-4D97-AF65-F5344CB8AC3E}">
        <p14:creationId xmlns:p14="http://schemas.microsoft.com/office/powerpoint/2010/main" val="407756362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1800" cap="small">
          <a:solidFill>
            <a:schemeClr val="bg1"/>
          </a:solidFill>
          <a:latin typeface="+mj-lt"/>
          <a:ea typeface="Geneva" charset="0"/>
          <a:cs typeface="Geneva" charset="0"/>
        </a:defRPr>
      </a:lvl1pPr>
      <a:lvl2pPr algn="l" rtl="0" eaLnBrk="0" fontAlgn="base" hangingPunct="0">
        <a:spcBef>
          <a:spcPct val="0"/>
        </a:spcBef>
        <a:spcAft>
          <a:spcPct val="0"/>
        </a:spcAft>
        <a:defRPr sz="1800">
          <a:solidFill>
            <a:schemeClr val="bg1"/>
          </a:solidFill>
          <a:latin typeface="Calibri" charset="0"/>
          <a:ea typeface="Geneva" charset="0"/>
          <a:cs typeface="Geneva" charset="0"/>
        </a:defRPr>
      </a:lvl2pPr>
      <a:lvl3pPr algn="l" rtl="0" eaLnBrk="0" fontAlgn="base" hangingPunct="0">
        <a:spcBef>
          <a:spcPct val="0"/>
        </a:spcBef>
        <a:spcAft>
          <a:spcPct val="0"/>
        </a:spcAft>
        <a:defRPr sz="1800">
          <a:solidFill>
            <a:schemeClr val="bg1"/>
          </a:solidFill>
          <a:latin typeface="Calibri" charset="0"/>
          <a:ea typeface="Geneva" charset="0"/>
          <a:cs typeface="Geneva" charset="0"/>
        </a:defRPr>
      </a:lvl3pPr>
      <a:lvl4pPr algn="l" rtl="0" eaLnBrk="0" fontAlgn="base" hangingPunct="0">
        <a:spcBef>
          <a:spcPct val="0"/>
        </a:spcBef>
        <a:spcAft>
          <a:spcPct val="0"/>
        </a:spcAft>
        <a:defRPr sz="1800">
          <a:solidFill>
            <a:schemeClr val="bg1"/>
          </a:solidFill>
          <a:latin typeface="Calibri" charset="0"/>
          <a:ea typeface="Geneva" charset="0"/>
          <a:cs typeface="Geneva" charset="0"/>
        </a:defRPr>
      </a:lvl4pPr>
      <a:lvl5pPr algn="l" rtl="0" eaLnBrk="0" fontAlgn="base" hangingPunct="0">
        <a:spcBef>
          <a:spcPct val="0"/>
        </a:spcBef>
        <a:spcAft>
          <a:spcPct val="0"/>
        </a:spcAft>
        <a:defRPr sz="1800">
          <a:solidFill>
            <a:schemeClr val="bg1"/>
          </a:solidFill>
          <a:latin typeface="Calibri" charset="0"/>
          <a:ea typeface="Geneva" charset="0"/>
          <a:cs typeface="Geneva" charset="0"/>
        </a:defRPr>
      </a:lvl5pPr>
      <a:lvl6pPr marL="342900" algn="l" rtl="0" fontAlgn="base">
        <a:spcBef>
          <a:spcPct val="0"/>
        </a:spcBef>
        <a:spcAft>
          <a:spcPct val="0"/>
        </a:spcAft>
        <a:defRPr sz="1800">
          <a:solidFill>
            <a:schemeClr val="bg1"/>
          </a:solidFill>
          <a:latin typeface="Calibri" charset="0"/>
          <a:ea typeface="Geneva" charset="0"/>
          <a:cs typeface="Geneva" charset="0"/>
        </a:defRPr>
      </a:lvl6pPr>
      <a:lvl7pPr marL="685800" algn="l" rtl="0" fontAlgn="base">
        <a:spcBef>
          <a:spcPct val="0"/>
        </a:spcBef>
        <a:spcAft>
          <a:spcPct val="0"/>
        </a:spcAft>
        <a:defRPr sz="1800">
          <a:solidFill>
            <a:schemeClr val="bg1"/>
          </a:solidFill>
          <a:latin typeface="Calibri" charset="0"/>
          <a:ea typeface="Geneva" charset="0"/>
          <a:cs typeface="Geneva" charset="0"/>
        </a:defRPr>
      </a:lvl7pPr>
      <a:lvl8pPr marL="1028700" algn="l" rtl="0" fontAlgn="base">
        <a:spcBef>
          <a:spcPct val="0"/>
        </a:spcBef>
        <a:spcAft>
          <a:spcPct val="0"/>
        </a:spcAft>
        <a:defRPr sz="1800">
          <a:solidFill>
            <a:schemeClr val="bg1"/>
          </a:solidFill>
          <a:latin typeface="Calibri" charset="0"/>
          <a:ea typeface="Geneva" charset="0"/>
          <a:cs typeface="Geneva" charset="0"/>
        </a:defRPr>
      </a:lvl8pPr>
      <a:lvl9pPr marL="1371600" algn="l" rtl="0" fontAlgn="base">
        <a:spcBef>
          <a:spcPct val="0"/>
        </a:spcBef>
        <a:spcAft>
          <a:spcPct val="0"/>
        </a:spcAft>
        <a:defRPr sz="1800">
          <a:solidFill>
            <a:schemeClr val="bg1"/>
          </a:solidFill>
          <a:latin typeface="Calibri" charset="0"/>
          <a:ea typeface="Geneva" charset="0"/>
          <a:cs typeface="Geneva" charset="0"/>
        </a:defRPr>
      </a:lvl9pPr>
      <a:extLst/>
    </p:titleStyle>
    <p:bodyStyle>
      <a:lvl1pPr marL="257175" indent="-257175" algn="l" rtl="0" eaLnBrk="0" fontAlgn="base" hangingPunct="0">
        <a:spcBef>
          <a:spcPct val="20000"/>
        </a:spcBef>
        <a:spcAft>
          <a:spcPct val="0"/>
        </a:spcAft>
        <a:defRPr sz="825">
          <a:solidFill>
            <a:schemeClr val="tx1"/>
          </a:solidFill>
          <a:latin typeface="+mn-lt"/>
          <a:ea typeface="Geneva" charset="0"/>
          <a:cs typeface="Geneva" charset="0"/>
        </a:defRPr>
      </a:lvl1pPr>
      <a:lvl2pPr marL="557213" indent="-214313" algn="l" rtl="0" eaLnBrk="0" fontAlgn="base" hangingPunct="0">
        <a:spcBef>
          <a:spcPct val="20000"/>
        </a:spcBef>
        <a:spcAft>
          <a:spcPct val="0"/>
        </a:spcAft>
        <a:defRPr sz="825">
          <a:solidFill>
            <a:schemeClr val="tx1"/>
          </a:solidFill>
          <a:latin typeface="+mn-lt"/>
          <a:ea typeface="Geneva" charset="0"/>
          <a:cs typeface="+mn-cs"/>
        </a:defRPr>
      </a:lvl2pPr>
      <a:lvl3pPr marL="857250" indent="-171450" algn="l" rtl="0" eaLnBrk="0" fontAlgn="base" hangingPunct="0">
        <a:spcBef>
          <a:spcPct val="20000"/>
        </a:spcBef>
        <a:spcAft>
          <a:spcPct val="0"/>
        </a:spcAft>
        <a:defRPr sz="825">
          <a:solidFill>
            <a:schemeClr val="tx1"/>
          </a:solidFill>
          <a:latin typeface="+mn-lt"/>
          <a:ea typeface="Geneva" charset="0"/>
          <a:cs typeface="+mn-cs"/>
        </a:defRPr>
      </a:lvl3pPr>
      <a:lvl4pPr marL="1200150" indent="-171450" algn="l" rtl="0" eaLnBrk="0" fontAlgn="base" hangingPunct="0">
        <a:spcBef>
          <a:spcPct val="20000"/>
        </a:spcBef>
        <a:spcAft>
          <a:spcPct val="0"/>
        </a:spcAft>
        <a:defRPr sz="825">
          <a:solidFill>
            <a:schemeClr val="tx1"/>
          </a:solidFill>
          <a:latin typeface="+mn-lt"/>
          <a:ea typeface="Geneva" charset="0"/>
          <a:cs typeface="+mn-cs"/>
        </a:defRPr>
      </a:lvl4pPr>
      <a:lvl5pPr marL="1543050" indent="-171450" algn="l" rtl="0" eaLnBrk="0" fontAlgn="base" hangingPunct="0">
        <a:spcBef>
          <a:spcPct val="20000"/>
        </a:spcBef>
        <a:spcAft>
          <a:spcPct val="0"/>
        </a:spcAft>
        <a:defRPr sz="825">
          <a:solidFill>
            <a:schemeClr val="tx1"/>
          </a:solidFill>
          <a:latin typeface="+mn-lt"/>
          <a:ea typeface="Geneva" charset="0"/>
          <a:cs typeface="+mn-cs"/>
        </a:defRPr>
      </a:lvl5pPr>
      <a:lvl6pPr marL="1885950" indent="-171450" algn="l" rtl="0" eaLnBrk="1" latinLnBrk="0" hangingPunct="1">
        <a:spcBef>
          <a:spcPct val="20000"/>
        </a:spcBef>
        <a:buChar char="•"/>
        <a:defRPr sz="1500">
          <a:solidFill>
            <a:schemeClr val="tx1"/>
          </a:solidFill>
          <a:latin typeface="+mn-lt"/>
          <a:ea typeface="+mn-ea"/>
          <a:cs typeface="+mn-cs"/>
        </a:defRPr>
      </a:lvl6pPr>
      <a:lvl7pPr marL="2228850" indent="-171450" algn="l" rtl="0" eaLnBrk="1" latinLnBrk="0" hangingPunct="1">
        <a:spcBef>
          <a:spcPct val="20000"/>
        </a:spcBef>
        <a:buChar char="•"/>
        <a:defRPr sz="1500">
          <a:solidFill>
            <a:schemeClr val="tx1"/>
          </a:solidFill>
          <a:latin typeface="+mn-lt"/>
          <a:ea typeface="+mn-ea"/>
          <a:cs typeface="+mn-cs"/>
        </a:defRPr>
      </a:lvl7pPr>
      <a:lvl8pPr marL="2571750" indent="-171450" algn="l" rtl="0" eaLnBrk="1" latinLnBrk="0" hangingPunct="1">
        <a:spcBef>
          <a:spcPct val="20000"/>
        </a:spcBef>
        <a:buChar char="•"/>
        <a:defRPr sz="1500">
          <a:solidFill>
            <a:schemeClr val="tx1"/>
          </a:solidFill>
          <a:latin typeface="+mn-lt"/>
          <a:ea typeface="+mn-ea"/>
          <a:cs typeface="+mn-cs"/>
        </a:defRPr>
      </a:lvl8pPr>
      <a:lvl9pPr marL="2914650" indent="-171450" algn="l" rtl="0" eaLnBrk="1" latinLnBrk="0" hangingPunct="1">
        <a:spcBef>
          <a:spcPct val="20000"/>
        </a:spcBef>
        <a:buChar char="•"/>
        <a:defRPr sz="15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342900" algn="l" rtl="0" eaLnBrk="1" hangingPunct="1">
        <a:defRPr>
          <a:solidFill>
            <a:schemeClr val="tx1"/>
          </a:solidFill>
          <a:latin typeface="+mn-lt"/>
          <a:ea typeface="+mn-ea"/>
          <a:cs typeface="+mn-cs"/>
        </a:defRPr>
      </a:lvl2pPr>
      <a:lvl3pPr marL="685800" algn="l" rtl="0" eaLnBrk="1" hangingPunct="1">
        <a:defRPr>
          <a:solidFill>
            <a:schemeClr val="tx1"/>
          </a:solidFill>
          <a:latin typeface="+mn-lt"/>
          <a:ea typeface="+mn-ea"/>
          <a:cs typeface="+mn-cs"/>
        </a:defRPr>
      </a:lvl3pPr>
      <a:lvl4pPr marL="1028700" algn="l" rtl="0" eaLnBrk="1" hangingPunct="1">
        <a:defRPr>
          <a:solidFill>
            <a:schemeClr val="tx1"/>
          </a:solidFill>
          <a:latin typeface="+mn-lt"/>
          <a:ea typeface="+mn-ea"/>
          <a:cs typeface="+mn-cs"/>
        </a:defRPr>
      </a:lvl4pPr>
      <a:lvl5pPr marL="1371600" algn="l" rtl="0" eaLnBrk="1" hangingPunct="1">
        <a:defRPr>
          <a:solidFill>
            <a:schemeClr val="tx1"/>
          </a:solidFill>
          <a:latin typeface="+mn-lt"/>
          <a:ea typeface="+mn-ea"/>
          <a:cs typeface="+mn-cs"/>
        </a:defRPr>
      </a:lvl5pPr>
      <a:lvl6pPr marL="1714500" algn="l" rtl="0" eaLnBrk="1" hangingPunct="1">
        <a:defRPr>
          <a:solidFill>
            <a:schemeClr val="tx1"/>
          </a:solidFill>
          <a:latin typeface="+mn-lt"/>
          <a:ea typeface="+mn-ea"/>
          <a:cs typeface="+mn-cs"/>
        </a:defRPr>
      </a:lvl6pPr>
      <a:lvl7pPr marL="2057400" algn="l" rtl="0" eaLnBrk="1" hangingPunct="1">
        <a:defRPr>
          <a:solidFill>
            <a:schemeClr val="tx1"/>
          </a:solidFill>
          <a:latin typeface="+mn-lt"/>
          <a:ea typeface="+mn-ea"/>
          <a:cs typeface="+mn-cs"/>
        </a:defRPr>
      </a:lvl7pPr>
      <a:lvl8pPr marL="2400300" algn="l" rtl="0" eaLnBrk="1" hangingPunct="1">
        <a:defRPr>
          <a:solidFill>
            <a:schemeClr val="tx1"/>
          </a:solidFill>
          <a:latin typeface="+mn-lt"/>
          <a:ea typeface="+mn-ea"/>
          <a:cs typeface="+mn-cs"/>
        </a:defRPr>
      </a:lvl8pPr>
      <a:lvl9pPr marL="27432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50238" y="0"/>
            <a:ext cx="893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dirty="0" smtClean="0"/>
              <a:t>Click to edit Master title style</a:t>
            </a:r>
            <a:endParaRPr lang="en-US" dirty="0"/>
          </a:p>
        </p:txBody>
      </p:sp>
      <p:sp>
        <p:nvSpPr>
          <p:cNvPr id="6" name="Rectangle 6"/>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lvl1pPr>
          </a:lstStyle>
          <a:p>
            <a:pPr>
              <a:defRPr/>
            </a:pPr>
            <a:fld id="{FB1920EE-2A50-43AB-8A4D-5C749ACC53A1}" type="slidenum">
              <a:rPr lang="en-US" altLang="en-US">
                <a:solidFill>
                  <a:prstClr val="black"/>
                </a:solidFill>
                <a:latin typeface="Calibri"/>
              </a:rPr>
              <a:pPr>
                <a:defRPr/>
              </a:pPr>
              <a:t>‹#›</a:t>
            </a:fld>
            <a:endParaRPr lang="en-US" altLang="en-US" dirty="0">
              <a:solidFill>
                <a:prstClr val="black"/>
              </a:solidFill>
              <a:latin typeface="Calibri"/>
            </a:endParaRPr>
          </a:p>
        </p:txBody>
      </p:sp>
      <p:sp>
        <p:nvSpPr>
          <p:cNvPr id="11" name="Rectangle 10"/>
          <p:cNvSpPr/>
          <p:nvPr/>
        </p:nvSpPr>
        <p:spPr>
          <a:xfrm>
            <a:off x="0" y="0"/>
            <a:ext cx="76200" cy="6858000"/>
          </a:xfrm>
          <a:prstGeom prst="rect">
            <a:avLst/>
          </a:prstGeom>
          <a:solidFill>
            <a:srgbClr val="00478B"/>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eaLnBrk="1" fontAlgn="auto" hangingPunct="1">
              <a:spcBef>
                <a:spcPts val="0"/>
              </a:spcBef>
              <a:spcAft>
                <a:spcPts val="0"/>
              </a:spcAft>
              <a:defRPr/>
            </a:pPr>
            <a:endParaRPr lang="en-US" sz="1350" dirty="0">
              <a:solidFill>
                <a:prstClr val="black"/>
              </a:solidFill>
            </a:endParaRPr>
          </a:p>
        </p:txBody>
      </p:sp>
    </p:spTree>
    <p:extLst>
      <p:ext uri="{BB962C8B-B14F-4D97-AF65-F5344CB8AC3E}">
        <p14:creationId xmlns:p14="http://schemas.microsoft.com/office/powerpoint/2010/main" val="2508776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1800" cap="small">
          <a:solidFill>
            <a:schemeClr val="bg1"/>
          </a:solidFill>
          <a:latin typeface="+mj-lt"/>
          <a:ea typeface="Geneva" charset="0"/>
          <a:cs typeface="Geneva" charset="0"/>
        </a:defRPr>
      </a:lvl1pPr>
      <a:lvl2pPr algn="l" rtl="0" eaLnBrk="0" fontAlgn="base" hangingPunct="0">
        <a:spcBef>
          <a:spcPct val="0"/>
        </a:spcBef>
        <a:spcAft>
          <a:spcPct val="0"/>
        </a:spcAft>
        <a:defRPr sz="1800">
          <a:solidFill>
            <a:schemeClr val="bg1"/>
          </a:solidFill>
          <a:latin typeface="Calibri" charset="0"/>
          <a:ea typeface="Geneva" charset="0"/>
          <a:cs typeface="Geneva" charset="0"/>
        </a:defRPr>
      </a:lvl2pPr>
      <a:lvl3pPr algn="l" rtl="0" eaLnBrk="0" fontAlgn="base" hangingPunct="0">
        <a:spcBef>
          <a:spcPct val="0"/>
        </a:spcBef>
        <a:spcAft>
          <a:spcPct val="0"/>
        </a:spcAft>
        <a:defRPr sz="1800">
          <a:solidFill>
            <a:schemeClr val="bg1"/>
          </a:solidFill>
          <a:latin typeface="Calibri" charset="0"/>
          <a:ea typeface="Geneva" charset="0"/>
          <a:cs typeface="Geneva" charset="0"/>
        </a:defRPr>
      </a:lvl3pPr>
      <a:lvl4pPr algn="l" rtl="0" eaLnBrk="0" fontAlgn="base" hangingPunct="0">
        <a:spcBef>
          <a:spcPct val="0"/>
        </a:spcBef>
        <a:spcAft>
          <a:spcPct val="0"/>
        </a:spcAft>
        <a:defRPr sz="1800">
          <a:solidFill>
            <a:schemeClr val="bg1"/>
          </a:solidFill>
          <a:latin typeface="Calibri" charset="0"/>
          <a:ea typeface="Geneva" charset="0"/>
          <a:cs typeface="Geneva" charset="0"/>
        </a:defRPr>
      </a:lvl4pPr>
      <a:lvl5pPr algn="l" rtl="0" eaLnBrk="0" fontAlgn="base" hangingPunct="0">
        <a:spcBef>
          <a:spcPct val="0"/>
        </a:spcBef>
        <a:spcAft>
          <a:spcPct val="0"/>
        </a:spcAft>
        <a:defRPr sz="1800">
          <a:solidFill>
            <a:schemeClr val="bg1"/>
          </a:solidFill>
          <a:latin typeface="Calibri" charset="0"/>
          <a:ea typeface="Geneva" charset="0"/>
          <a:cs typeface="Geneva" charset="0"/>
        </a:defRPr>
      </a:lvl5pPr>
      <a:lvl6pPr marL="342900" algn="l" rtl="0" fontAlgn="base">
        <a:spcBef>
          <a:spcPct val="0"/>
        </a:spcBef>
        <a:spcAft>
          <a:spcPct val="0"/>
        </a:spcAft>
        <a:defRPr sz="1800">
          <a:solidFill>
            <a:schemeClr val="bg1"/>
          </a:solidFill>
          <a:latin typeface="Calibri" charset="0"/>
          <a:ea typeface="Geneva" charset="0"/>
          <a:cs typeface="Geneva" charset="0"/>
        </a:defRPr>
      </a:lvl6pPr>
      <a:lvl7pPr marL="685800" algn="l" rtl="0" fontAlgn="base">
        <a:spcBef>
          <a:spcPct val="0"/>
        </a:spcBef>
        <a:spcAft>
          <a:spcPct val="0"/>
        </a:spcAft>
        <a:defRPr sz="1800">
          <a:solidFill>
            <a:schemeClr val="bg1"/>
          </a:solidFill>
          <a:latin typeface="Calibri" charset="0"/>
          <a:ea typeface="Geneva" charset="0"/>
          <a:cs typeface="Geneva" charset="0"/>
        </a:defRPr>
      </a:lvl7pPr>
      <a:lvl8pPr marL="1028700" algn="l" rtl="0" fontAlgn="base">
        <a:spcBef>
          <a:spcPct val="0"/>
        </a:spcBef>
        <a:spcAft>
          <a:spcPct val="0"/>
        </a:spcAft>
        <a:defRPr sz="1800">
          <a:solidFill>
            <a:schemeClr val="bg1"/>
          </a:solidFill>
          <a:latin typeface="Calibri" charset="0"/>
          <a:ea typeface="Geneva" charset="0"/>
          <a:cs typeface="Geneva" charset="0"/>
        </a:defRPr>
      </a:lvl8pPr>
      <a:lvl9pPr marL="1371600" algn="l" rtl="0" fontAlgn="base">
        <a:spcBef>
          <a:spcPct val="0"/>
        </a:spcBef>
        <a:spcAft>
          <a:spcPct val="0"/>
        </a:spcAft>
        <a:defRPr sz="1800">
          <a:solidFill>
            <a:schemeClr val="bg1"/>
          </a:solidFill>
          <a:latin typeface="Calibri" charset="0"/>
          <a:ea typeface="Geneva" charset="0"/>
          <a:cs typeface="Geneva" charset="0"/>
        </a:defRPr>
      </a:lvl9pPr>
      <a:extLst/>
    </p:titleStyle>
    <p:bodyStyle>
      <a:lvl1pPr marL="257175" indent="-257175" algn="l" rtl="0" eaLnBrk="0" fontAlgn="base" hangingPunct="0">
        <a:spcBef>
          <a:spcPct val="20000"/>
        </a:spcBef>
        <a:spcAft>
          <a:spcPct val="0"/>
        </a:spcAft>
        <a:defRPr sz="825">
          <a:solidFill>
            <a:schemeClr val="tx1"/>
          </a:solidFill>
          <a:latin typeface="+mn-lt"/>
          <a:ea typeface="Geneva" charset="0"/>
          <a:cs typeface="Geneva" charset="0"/>
        </a:defRPr>
      </a:lvl1pPr>
      <a:lvl2pPr marL="557213" indent="-214313" algn="l" rtl="0" eaLnBrk="0" fontAlgn="base" hangingPunct="0">
        <a:spcBef>
          <a:spcPct val="20000"/>
        </a:spcBef>
        <a:spcAft>
          <a:spcPct val="0"/>
        </a:spcAft>
        <a:defRPr sz="825">
          <a:solidFill>
            <a:schemeClr val="tx1"/>
          </a:solidFill>
          <a:latin typeface="+mn-lt"/>
          <a:ea typeface="Geneva" charset="0"/>
          <a:cs typeface="+mn-cs"/>
        </a:defRPr>
      </a:lvl2pPr>
      <a:lvl3pPr marL="857250" indent="-171450" algn="l" rtl="0" eaLnBrk="0" fontAlgn="base" hangingPunct="0">
        <a:spcBef>
          <a:spcPct val="20000"/>
        </a:spcBef>
        <a:spcAft>
          <a:spcPct val="0"/>
        </a:spcAft>
        <a:defRPr sz="825">
          <a:solidFill>
            <a:schemeClr val="tx1"/>
          </a:solidFill>
          <a:latin typeface="+mn-lt"/>
          <a:ea typeface="Geneva" charset="0"/>
          <a:cs typeface="+mn-cs"/>
        </a:defRPr>
      </a:lvl3pPr>
      <a:lvl4pPr marL="1200150" indent="-171450" algn="l" rtl="0" eaLnBrk="0" fontAlgn="base" hangingPunct="0">
        <a:spcBef>
          <a:spcPct val="20000"/>
        </a:spcBef>
        <a:spcAft>
          <a:spcPct val="0"/>
        </a:spcAft>
        <a:defRPr sz="825">
          <a:solidFill>
            <a:schemeClr val="tx1"/>
          </a:solidFill>
          <a:latin typeface="+mn-lt"/>
          <a:ea typeface="Geneva" charset="0"/>
          <a:cs typeface="+mn-cs"/>
        </a:defRPr>
      </a:lvl4pPr>
      <a:lvl5pPr marL="1543050" indent="-171450" algn="l" rtl="0" eaLnBrk="0" fontAlgn="base" hangingPunct="0">
        <a:spcBef>
          <a:spcPct val="20000"/>
        </a:spcBef>
        <a:spcAft>
          <a:spcPct val="0"/>
        </a:spcAft>
        <a:defRPr sz="825">
          <a:solidFill>
            <a:schemeClr val="tx1"/>
          </a:solidFill>
          <a:latin typeface="+mn-lt"/>
          <a:ea typeface="Geneva" charset="0"/>
          <a:cs typeface="+mn-cs"/>
        </a:defRPr>
      </a:lvl5pPr>
      <a:lvl6pPr marL="1885950" indent="-171450" algn="l" rtl="0" eaLnBrk="1" latinLnBrk="0" hangingPunct="1">
        <a:spcBef>
          <a:spcPct val="20000"/>
        </a:spcBef>
        <a:buChar char="•"/>
        <a:defRPr sz="1500">
          <a:solidFill>
            <a:schemeClr val="tx1"/>
          </a:solidFill>
          <a:latin typeface="+mn-lt"/>
          <a:ea typeface="+mn-ea"/>
          <a:cs typeface="+mn-cs"/>
        </a:defRPr>
      </a:lvl6pPr>
      <a:lvl7pPr marL="2228850" indent="-171450" algn="l" rtl="0" eaLnBrk="1" latinLnBrk="0" hangingPunct="1">
        <a:spcBef>
          <a:spcPct val="20000"/>
        </a:spcBef>
        <a:buChar char="•"/>
        <a:defRPr sz="1500">
          <a:solidFill>
            <a:schemeClr val="tx1"/>
          </a:solidFill>
          <a:latin typeface="+mn-lt"/>
          <a:ea typeface="+mn-ea"/>
          <a:cs typeface="+mn-cs"/>
        </a:defRPr>
      </a:lvl7pPr>
      <a:lvl8pPr marL="2571750" indent="-171450" algn="l" rtl="0" eaLnBrk="1" latinLnBrk="0" hangingPunct="1">
        <a:spcBef>
          <a:spcPct val="20000"/>
        </a:spcBef>
        <a:buChar char="•"/>
        <a:defRPr sz="1500">
          <a:solidFill>
            <a:schemeClr val="tx1"/>
          </a:solidFill>
          <a:latin typeface="+mn-lt"/>
          <a:ea typeface="+mn-ea"/>
          <a:cs typeface="+mn-cs"/>
        </a:defRPr>
      </a:lvl8pPr>
      <a:lvl9pPr marL="2914650" indent="-171450" algn="l" rtl="0" eaLnBrk="1" latinLnBrk="0" hangingPunct="1">
        <a:spcBef>
          <a:spcPct val="20000"/>
        </a:spcBef>
        <a:buChar char="•"/>
        <a:defRPr sz="15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342900" algn="l" rtl="0" eaLnBrk="1" hangingPunct="1">
        <a:defRPr>
          <a:solidFill>
            <a:schemeClr val="tx1"/>
          </a:solidFill>
          <a:latin typeface="+mn-lt"/>
          <a:ea typeface="+mn-ea"/>
          <a:cs typeface="+mn-cs"/>
        </a:defRPr>
      </a:lvl2pPr>
      <a:lvl3pPr marL="685800" algn="l" rtl="0" eaLnBrk="1" hangingPunct="1">
        <a:defRPr>
          <a:solidFill>
            <a:schemeClr val="tx1"/>
          </a:solidFill>
          <a:latin typeface="+mn-lt"/>
          <a:ea typeface="+mn-ea"/>
          <a:cs typeface="+mn-cs"/>
        </a:defRPr>
      </a:lvl3pPr>
      <a:lvl4pPr marL="1028700" algn="l" rtl="0" eaLnBrk="1" hangingPunct="1">
        <a:defRPr>
          <a:solidFill>
            <a:schemeClr val="tx1"/>
          </a:solidFill>
          <a:latin typeface="+mn-lt"/>
          <a:ea typeface="+mn-ea"/>
          <a:cs typeface="+mn-cs"/>
        </a:defRPr>
      </a:lvl4pPr>
      <a:lvl5pPr marL="1371600" algn="l" rtl="0" eaLnBrk="1" hangingPunct="1">
        <a:defRPr>
          <a:solidFill>
            <a:schemeClr val="tx1"/>
          </a:solidFill>
          <a:latin typeface="+mn-lt"/>
          <a:ea typeface="+mn-ea"/>
          <a:cs typeface="+mn-cs"/>
        </a:defRPr>
      </a:lvl5pPr>
      <a:lvl6pPr marL="1714500" algn="l" rtl="0" eaLnBrk="1" hangingPunct="1">
        <a:defRPr>
          <a:solidFill>
            <a:schemeClr val="tx1"/>
          </a:solidFill>
          <a:latin typeface="+mn-lt"/>
          <a:ea typeface="+mn-ea"/>
          <a:cs typeface="+mn-cs"/>
        </a:defRPr>
      </a:lvl6pPr>
      <a:lvl7pPr marL="2057400" algn="l" rtl="0" eaLnBrk="1" hangingPunct="1">
        <a:defRPr>
          <a:solidFill>
            <a:schemeClr val="tx1"/>
          </a:solidFill>
          <a:latin typeface="+mn-lt"/>
          <a:ea typeface="+mn-ea"/>
          <a:cs typeface="+mn-cs"/>
        </a:defRPr>
      </a:lvl7pPr>
      <a:lvl8pPr marL="2400300" algn="l" rtl="0" eaLnBrk="1" hangingPunct="1">
        <a:defRPr>
          <a:solidFill>
            <a:schemeClr val="tx1"/>
          </a:solidFill>
          <a:latin typeface="+mn-lt"/>
          <a:ea typeface="+mn-ea"/>
          <a:cs typeface="+mn-cs"/>
        </a:defRPr>
      </a:lvl8pPr>
      <a:lvl9pPr marL="27432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50238" y="0"/>
            <a:ext cx="893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dirty="0" smtClean="0"/>
              <a:t>Click to edit Master title style</a:t>
            </a:r>
            <a:endParaRPr lang="en-US" dirty="0"/>
          </a:p>
        </p:txBody>
      </p:sp>
      <p:sp>
        <p:nvSpPr>
          <p:cNvPr id="6" name="Rectangle 6"/>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lvl1pPr>
          </a:lstStyle>
          <a:p>
            <a:pPr>
              <a:defRPr/>
            </a:pPr>
            <a:fld id="{FB1920EE-2A50-43AB-8A4D-5C749ACC53A1}" type="slidenum">
              <a:rPr lang="en-US" altLang="en-US">
                <a:solidFill>
                  <a:prstClr val="black"/>
                </a:solidFill>
                <a:latin typeface="Calibri"/>
              </a:rPr>
              <a:pPr>
                <a:defRPr/>
              </a:pPr>
              <a:t>‹#›</a:t>
            </a:fld>
            <a:endParaRPr lang="en-US" altLang="en-US" dirty="0">
              <a:solidFill>
                <a:prstClr val="black"/>
              </a:solidFill>
              <a:latin typeface="Calibri"/>
            </a:endParaRPr>
          </a:p>
        </p:txBody>
      </p:sp>
      <p:sp>
        <p:nvSpPr>
          <p:cNvPr id="11" name="Rectangle 10"/>
          <p:cNvSpPr/>
          <p:nvPr/>
        </p:nvSpPr>
        <p:spPr>
          <a:xfrm>
            <a:off x="0" y="0"/>
            <a:ext cx="76200" cy="6858000"/>
          </a:xfrm>
          <a:prstGeom prst="rect">
            <a:avLst/>
          </a:prstGeom>
          <a:solidFill>
            <a:srgbClr val="00478B"/>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eaLnBrk="1" fontAlgn="auto" hangingPunct="1">
              <a:spcBef>
                <a:spcPts val="0"/>
              </a:spcBef>
              <a:spcAft>
                <a:spcPts val="0"/>
              </a:spcAft>
              <a:defRPr/>
            </a:pPr>
            <a:endParaRPr lang="en-US" sz="1350" dirty="0">
              <a:solidFill>
                <a:prstClr val="black"/>
              </a:solidFill>
            </a:endParaRPr>
          </a:p>
        </p:txBody>
      </p:sp>
    </p:spTree>
    <p:extLst>
      <p:ext uri="{BB962C8B-B14F-4D97-AF65-F5344CB8AC3E}">
        <p14:creationId xmlns:p14="http://schemas.microsoft.com/office/powerpoint/2010/main" val="447459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49" r:id="rId8"/>
    <p:sldLayoutId id="2147483850" r:id="rId9"/>
    <p:sldLayoutId id="2147483851" r:id="rId10"/>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1800" cap="small">
          <a:solidFill>
            <a:schemeClr val="bg1"/>
          </a:solidFill>
          <a:latin typeface="+mj-lt"/>
          <a:ea typeface="Geneva" charset="0"/>
          <a:cs typeface="Geneva" charset="0"/>
        </a:defRPr>
      </a:lvl1pPr>
      <a:lvl2pPr algn="l" rtl="0" eaLnBrk="0" fontAlgn="base" hangingPunct="0">
        <a:spcBef>
          <a:spcPct val="0"/>
        </a:spcBef>
        <a:spcAft>
          <a:spcPct val="0"/>
        </a:spcAft>
        <a:defRPr sz="1800">
          <a:solidFill>
            <a:schemeClr val="bg1"/>
          </a:solidFill>
          <a:latin typeface="Calibri" charset="0"/>
          <a:ea typeface="Geneva" charset="0"/>
          <a:cs typeface="Geneva" charset="0"/>
        </a:defRPr>
      </a:lvl2pPr>
      <a:lvl3pPr algn="l" rtl="0" eaLnBrk="0" fontAlgn="base" hangingPunct="0">
        <a:spcBef>
          <a:spcPct val="0"/>
        </a:spcBef>
        <a:spcAft>
          <a:spcPct val="0"/>
        </a:spcAft>
        <a:defRPr sz="1800">
          <a:solidFill>
            <a:schemeClr val="bg1"/>
          </a:solidFill>
          <a:latin typeface="Calibri" charset="0"/>
          <a:ea typeface="Geneva" charset="0"/>
          <a:cs typeface="Geneva" charset="0"/>
        </a:defRPr>
      </a:lvl3pPr>
      <a:lvl4pPr algn="l" rtl="0" eaLnBrk="0" fontAlgn="base" hangingPunct="0">
        <a:spcBef>
          <a:spcPct val="0"/>
        </a:spcBef>
        <a:spcAft>
          <a:spcPct val="0"/>
        </a:spcAft>
        <a:defRPr sz="1800">
          <a:solidFill>
            <a:schemeClr val="bg1"/>
          </a:solidFill>
          <a:latin typeface="Calibri" charset="0"/>
          <a:ea typeface="Geneva" charset="0"/>
          <a:cs typeface="Geneva" charset="0"/>
        </a:defRPr>
      </a:lvl4pPr>
      <a:lvl5pPr algn="l" rtl="0" eaLnBrk="0" fontAlgn="base" hangingPunct="0">
        <a:spcBef>
          <a:spcPct val="0"/>
        </a:spcBef>
        <a:spcAft>
          <a:spcPct val="0"/>
        </a:spcAft>
        <a:defRPr sz="1800">
          <a:solidFill>
            <a:schemeClr val="bg1"/>
          </a:solidFill>
          <a:latin typeface="Calibri" charset="0"/>
          <a:ea typeface="Geneva" charset="0"/>
          <a:cs typeface="Geneva" charset="0"/>
        </a:defRPr>
      </a:lvl5pPr>
      <a:lvl6pPr marL="342900" algn="l" rtl="0" fontAlgn="base">
        <a:spcBef>
          <a:spcPct val="0"/>
        </a:spcBef>
        <a:spcAft>
          <a:spcPct val="0"/>
        </a:spcAft>
        <a:defRPr sz="1800">
          <a:solidFill>
            <a:schemeClr val="bg1"/>
          </a:solidFill>
          <a:latin typeface="Calibri" charset="0"/>
          <a:ea typeface="Geneva" charset="0"/>
          <a:cs typeface="Geneva" charset="0"/>
        </a:defRPr>
      </a:lvl6pPr>
      <a:lvl7pPr marL="685800" algn="l" rtl="0" fontAlgn="base">
        <a:spcBef>
          <a:spcPct val="0"/>
        </a:spcBef>
        <a:spcAft>
          <a:spcPct val="0"/>
        </a:spcAft>
        <a:defRPr sz="1800">
          <a:solidFill>
            <a:schemeClr val="bg1"/>
          </a:solidFill>
          <a:latin typeface="Calibri" charset="0"/>
          <a:ea typeface="Geneva" charset="0"/>
          <a:cs typeface="Geneva" charset="0"/>
        </a:defRPr>
      </a:lvl7pPr>
      <a:lvl8pPr marL="1028700" algn="l" rtl="0" fontAlgn="base">
        <a:spcBef>
          <a:spcPct val="0"/>
        </a:spcBef>
        <a:spcAft>
          <a:spcPct val="0"/>
        </a:spcAft>
        <a:defRPr sz="1800">
          <a:solidFill>
            <a:schemeClr val="bg1"/>
          </a:solidFill>
          <a:latin typeface="Calibri" charset="0"/>
          <a:ea typeface="Geneva" charset="0"/>
          <a:cs typeface="Geneva" charset="0"/>
        </a:defRPr>
      </a:lvl8pPr>
      <a:lvl9pPr marL="1371600" algn="l" rtl="0" fontAlgn="base">
        <a:spcBef>
          <a:spcPct val="0"/>
        </a:spcBef>
        <a:spcAft>
          <a:spcPct val="0"/>
        </a:spcAft>
        <a:defRPr sz="1800">
          <a:solidFill>
            <a:schemeClr val="bg1"/>
          </a:solidFill>
          <a:latin typeface="Calibri" charset="0"/>
          <a:ea typeface="Geneva" charset="0"/>
          <a:cs typeface="Geneva" charset="0"/>
        </a:defRPr>
      </a:lvl9pPr>
      <a:extLst/>
    </p:titleStyle>
    <p:bodyStyle>
      <a:lvl1pPr marL="257175" indent="-257175" algn="l" rtl="0" eaLnBrk="0" fontAlgn="base" hangingPunct="0">
        <a:spcBef>
          <a:spcPct val="20000"/>
        </a:spcBef>
        <a:spcAft>
          <a:spcPct val="0"/>
        </a:spcAft>
        <a:defRPr sz="825">
          <a:solidFill>
            <a:schemeClr val="tx1"/>
          </a:solidFill>
          <a:latin typeface="+mn-lt"/>
          <a:ea typeface="Geneva" charset="0"/>
          <a:cs typeface="Geneva" charset="0"/>
        </a:defRPr>
      </a:lvl1pPr>
      <a:lvl2pPr marL="557213" indent="-214313" algn="l" rtl="0" eaLnBrk="0" fontAlgn="base" hangingPunct="0">
        <a:spcBef>
          <a:spcPct val="20000"/>
        </a:spcBef>
        <a:spcAft>
          <a:spcPct val="0"/>
        </a:spcAft>
        <a:defRPr sz="825">
          <a:solidFill>
            <a:schemeClr val="tx1"/>
          </a:solidFill>
          <a:latin typeface="+mn-lt"/>
          <a:ea typeface="Geneva" charset="0"/>
          <a:cs typeface="+mn-cs"/>
        </a:defRPr>
      </a:lvl2pPr>
      <a:lvl3pPr marL="857250" indent="-171450" algn="l" rtl="0" eaLnBrk="0" fontAlgn="base" hangingPunct="0">
        <a:spcBef>
          <a:spcPct val="20000"/>
        </a:spcBef>
        <a:spcAft>
          <a:spcPct val="0"/>
        </a:spcAft>
        <a:defRPr sz="825">
          <a:solidFill>
            <a:schemeClr val="tx1"/>
          </a:solidFill>
          <a:latin typeface="+mn-lt"/>
          <a:ea typeface="Geneva" charset="0"/>
          <a:cs typeface="+mn-cs"/>
        </a:defRPr>
      </a:lvl3pPr>
      <a:lvl4pPr marL="1200150" indent="-171450" algn="l" rtl="0" eaLnBrk="0" fontAlgn="base" hangingPunct="0">
        <a:spcBef>
          <a:spcPct val="20000"/>
        </a:spcBef>
        <a:spcAft>
          <a:spcPct val="0"/>
        </a:spcAft>
        <a:defRPr sz="825">
          <a:solidFill>
            <a:schemeClr val="tx1"/>
          </a:solidFill>
          <a:latin typeface="+mn-lt"/>
          <a:ea typeface="Geneva" charset="0"/>
          <a:cs typeface="+mn-cs"/>
        </a:defRPr>
      </a:lvl4pPr>
      <a:lvl5pPr marL="1543050" indent="-171450" algn="l" rtl="0" eaLnBrk="0" fontAlgn="base" hangingPunct="0">
        <a:spcBef>
          <a:spcPct val="20000"/>
        </a:spcBef>
        <a:spcAft>
          <a:spcPct val="0"/>
        </a:spcAft>
        <a:defRPr sz="825">
          <a:solidFill>
            <a:schemeClr val="tx1"/>
          </a:solidFill>
          <a:latin typeface="+mn-lt"/>
          <a:ea typeface="Geneva" charset="0"/>
          <a:cs typeface="+mn-cs"/>
        </a:defRPr>
      </a:lvl5pPr>
      <a:lvl6pPr marL="1885950" indent="-171450" algn="l" rtl="0" eaLnBrk="1" latinLnBrk="0" hangingPunct="1">
        <a:spcBef>
          <a:spcPct val="20000"/>
        </a:spcBef>
        <a:buChar char="•"/>
        <a:defRPr sz="1500">
          <a:solidFill>
            <a:schemeClr val="tx1"/>
          </a:solidFill>
          <a:latin typeface="+mn-lt"/>
          <a:ea typeface="+mn-ea"/>
          <a:cs typeface="+mn-cs"/>
        </a:defRPr>
      </a:lvl6pPr>
      <a:lvl7pPr marL="2228850" indent="-171450" algn="l" rtl="0" eaLnBrk="1" latinLnBrk="0" hangingPunct="1">
        <a:spcBef>
          <a:spcPct val="20000"/>
        </a:spcBef>
        <a:buChar char="•"/>
        <a:defRPr sz="1500">
          <a:solidFill>
            <a:schemeClr val="tx1"/>
          </a:solidFill>
          <a:latin typeface="+mn-lt"/>
          <a:ea typeface="+mn-ea"/>
          <a:cs typeface="+mn-cs"/>
        </a:defRPr>
      </a:lvl7pPr>
      <a:lvl8pPr marL="2571750" indent="-171450" algn="l" rtl="0" eaLnBrk="1" latinLnBrk="0" hangingPunct="1">
        <a:spcBef>
          <a:spcPct val="20000"/>
        </a:spcBef>
        <a:buChar char="•"/>
        <a:defRPr sz="1500">
          <a:solidFill>
            <a:schemeClr val="tx1"/>
          </a:solidFill>
          <a:latin typeface="+mn-lt"/>
          <a:ea typeface="+mn-ea"/>
          <a:cs typeface="+mn-cs"/>
        </a:defRPr>
      </a:lvl8pPr>
      <a:lvl9pPr marL="2914650" indent="-171450" algn="l" rtl="0" eaLnBrk="1" latinLnBrk="0" hangingPunct="1">
        <a:spcBef>
          <a:spcPct val="20000"/>
        </a:spcBef>
        <a:buChar char="•"/>
        <a:defRPr sz="15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342900" algn="l" rtl="0" eaLnBrk="1" hangingPunct="1">
        <a:defRPr>
          <a:solidFill>
            <a:schemeClr val="tx1"/>
          </a:solidFill>
          <a:latin typeface="+mn-lt"/>
          <a:ea typeface="+mn-ea"/>
          <a:cs typeface="+mn-cs"/>
        </a:defRPr>
      </a:lvl2pPr>
      <a:lvl3pPr marL="685800" algn="l" rtl="0" eaLnBrk="1" hangingPunct="1">
        <a:defRPr>
          <a:solidFill>
            <a:schemeClr val="tx1"/>
          </a:solidFill>
          <a:latin typeface="+mn-lt"/>
          <a:ea typeface="+mn-ea"/>
          <a:cs typeface="+mn-cs"/>
        </a:defRPr>
      </a:lvl3pPr>
      <a:lvl4pPr marL="1028700" algn="l" rtl="0" eaLnBrk="1" hangingPunct="1">
        <a:defRPr>
          <a:solidFill>
            <a:schemeClr val="tx1"/>
          </a:solidFill>
          <a:latin typeface="+mn-lt"/>
          <a:ea typeface="+mn-ea"/>
          <a:cs typeface="+mn-cs"/>
        </a:defRPr>
      </a:lvl4pPr>
      <a:lvl5pPr marL="1371600" algn="l" rtl="0" eaLnBrk="1" hangingPunct="1">
        <a:defRPr>
          <a:solidFill>
            <a:schemeClr val="tx1"/>
          </a:solidFill>
          <a:latin typeface="+mn-lt"/>
          <a:ea typeface="+mn-ea"/>
          <a:cs typeface="+mn-cs"/>
        </a:defRPr>
      </a:lvl5pPr>
      <a:lvl6pPr marL="1714500" algn="l" rtl="0" eaLnBrk="1" hangingPunct="1">
        <a:defRPr>
          <a:solidFill>
            <a:schemeClr val="tx1"/>
          </a:solidFill>
          <a:latin typeface="+mn-lt"/>
          <a:ea typeface="+mn-ea"/>
          <a:cs typeface="+mn-cs"/>
        </a:defRPr>
      </a:lvl6pPr>
      <a:lvl7pPr marL="2057400" algn="l" rtl="0" eaLnBrk="1" hangingPunct="1">
        <a:defRPr>
          <a:solidFill>
            <a:schemeClr val="tx1"/>
          </a:solidFill>
          <a:latin typeface="+mn-lt"/>
          <a:ea typeface="+mn-ea"/>
          <a:cs typeface="+mn-cs"/>
        </a:defRPr>
      </a:lvl7pPr>
      <a:lvl8pPr marL="2400300" algn="l" rtl="0" eaLnBrk="1" hangingPunct="1">
        <a:defRPr>
          <a:solidFill>
            <a:schemeClr val="tx1"/>
          </a:solidFill>
          <a:latin typeface="+mn-lt"/>
          <a:ea typeface="+mn-ea"/>
          <a:cs typeface="+mn-cs"/>
        </a:defRPr>
      </a:lvl8pPr>
      <a:lvl9pPr marL="2743200" algn="l" rtl="0" eaLnBrk="1" hangingPunct="1">
        <a:defRPr>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838658" name="Rectangle 2"/>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0"/>
            <a:r>
              <a:rPr lang="en-US" smtClean="0"/>
              <a:t>Click to edit Master text styles</a:t>
            </a:r>
          </a:p>
          <a:p>
            <a:pPr lvl="1"/>
            <a:r>
              <a:rPr lang="en-US" smtClean="0"/>
              <a:t>Second level</a:t>
            </a:r>
          </a:p>
          <a:p>
            <a:pPr lvl="2"/>
            <a:r>
              <a:rPr lang="en-US" smtClean="0"/>
              <a:t>Third level</a:t>
            </a:r>
          </a:p>
          <a:p>
            <a:pPr lvl="2"/>
            <a:endParaRPr lang="en-US" smtClean="0"/>
          </a:p>
        </p:txBody>
      </p:sp>
      <p:sp>
        <p:nvSpPr>
          <p:cNvPr id="838659" name="Rectangle 3"/>
          <p:cNvSpPr>
            <a:spLocks noGrp="1" noChangeArrowheads="1"/>
          </p:cNvSpPr>
          <p:nvPr>
            <p:ph type="title"/>
          </p:nvPr>
        </p:nvSpPr>
        <p:spPr bwMode="auto">
          <a:xfrm>
            <a:off x="457200" y="198438"/>
            <a:ext cx="8610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Your Title Here</a:t>
            </a:r>
          </a:p>
        </p:txBody>
      </p:sp>
    </p:spTree>
    <p:extLst>
      <p:ext uri="{BB962C8B-B14F-4D97-AF65-F5344CB8AC3E}">
        <p14:creationId xmlns:p14="http://schemas.microsoft.com/office/powerpoint/2010/main" val="370925547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ransition/>
  <p:timing>
    <p:tnLst>
      <p:par>
        <p:cTn id="1" dur="indefinite" restart="never" nodeType="tmRoot"/>
      </p:par>
    </p:tnLst>
  </p:timing>
  <p:txStyles>
    <p:titleStyle>
      <a:lvl1pPr algn="r" rtl="0" fontAlgn="base">
        <a:spcBef>
          <a:spcPct val="0"/>
        </a:spcBef>
        <a:spcAft>
          <a:spcPct val="0"/>
        </a:spcAft>
        <a:defRPr sz="3300" b="1">
          <a:solidFill>
            <a:srgbClr val="D55C19"/>
          </a:solidFill>
          <a:latin typeface="+mj-lt"/>
          <a:ea typeface="+mj-ea"/>
          <a:cs typeface="+mj-cs"/>
        </a:defRPr>
      </a:lvl1pPr>
      <a:lvl2pPr algn="r" rtl="0" fontAlgn="base">
        <a:spcBef>
          <a:spcPct val="0"/>
        </a:spcBef>
        <a:spcAft>
          <a:spcPct val="0"/>
        </a:spcAft>
        <a:defRPr sz="3300" b="1">
          <a:solidFill>
            <a:srgbClr val="D55C19"/>
          </a:solidFill>
          <a:latin typeface="Tw Cen MT Condensed" pitchFamily="34" charset="0"/>
        </a:defRPr>
      </a:lvl2pPr>
      <a:lvl3pPr algn="r" rtl="0" fontAlgn="base">
        <a:spcBef>
          <a:spcPct val="0"/>
        </a:spcBef>
        <a:spcAft>
          <a:spcPct val="0"/>
        </a:spcAft>
        <a:defRPr sz="3300" b="1">
          <a:solidFill>
            <a:srgbClr val="D55C19"/>
          </a:solidFill>
          <a:latin typeface="Tw Cen MT Condensed" pitchFamily="34" charset="0"/>
        </a:defRPr>
      </a:lvl3pPr>
      <a:lvl4pPr algn="r" rtl="0" fontAlgn="base">
        <a:spcBef>
          <a:spcPct val="0"/>
        </a:spcBef>
        <a:spcAft>
          <a:spcPct val="0"/>
        </a:spcAft>
        <a:defRPr sz="3300" b="1">
          <a:solidFill>
            <a:srgbClr val="D55C19"/>
          </a:solidFill>
          <a:latin typeface="Tw Cen MT Condensed" pitchFamily="34" charset="0"/>
        </a:defRPr>
      </a:lvl4pPr>
      <a:lvl5pPr algn="r" rtl="0" fontAlgn="base">
        <a:spcBef>
          <a:spcPct val="0"/>
        </a:spcBef>
        <a:spcAft>
          <a:spcPct val="0"/>
        </a:spcAft>
        <a:defRPr sz="3300" b="1">
          <a:solidFill>
            <a:srgbClr val="D55C19"/>
          </a:solidFill>
          <a:latin typeface="Tw Cen MT Condensed" pitchFamily="34" charset="0"/>
        </a:defRPr>
      </a:lvl5pPr>
      <a:lvl6pPr marL="342900" algn="r" rtl="0" fontAlgn="base">
        <a:spcBef>
          <a:spcPct val="0"/>
        </a:spcBef>
        <a:spcAft>
          <a:spcPct val="0"/>
        </a:spcAft>
        <a:defRPr sz="3300" b="1">
          <a:solidFill>
            <a:srgbClr val="D55C19"/>
          </a:solidFill>
          <a:latin typeface="Tw Cen MT Condensed" pitchFamily="34" charset="0"/>
        </a:defRPr>
      </a:lvl6pPr>
      <a:lvl7pPr marL="685800" algn="r" rtl="0" fontAlgn="base">
        <a:spcBef>
          <a:spcPct val="0"/>
        </a:spcBef>
        <a:spcAft>
          <a:spcPct val="0"/>
        </a:spcAft>
        <a:defRPr sz="3300" b="1">
          <a:solidFill>
            <a:srgbClr val="D55C19"/>
          </a:solidFill>
          <a:latin typeface="Tw Cen MT Condensed" pitchFamily="34" charset="0"/>
        </a:defRPr>
      </a:lvl7pPr>
      <a:lvl8pPr marL="1028700" algn="r" rtl="0" fontAlgn="base">
        <a:spcBef>
          <a:spcPct val="0"/>
        </a:spcBef>
        <a:spcAft>
          <a:spcPct val="0"/>
        </a:spcAft>
        <a:defRPr sz="3300" b="1">
          <a:solidFill>
            <a:srgbClr val="D55C19"/>
          </a:solidFill>
          <a:latin typeface="Tw Cen MT Condensed" pitchFamily="34" charset="0"/>
        </a:defRPr>
      </a:lvl8pPr>
      <a:lvl9pPr marL="1371600" algn="r" rtl="0" fontAlgn="base">
        <a:spcBef>
          <a:spcPct val="0"/>
        </a:spcBef>
        <a:spcAft>
          <a:spcPct val="0"/>
        </a:spcAft>
        <a:defRPr sz="3300" b="1">
          <a:solidFill>
            <a:srgbClr val="D55C19"/>
          </a:solidFill>
          <a:latin typeface="Tw Cen MT Condensed" pitchFamily="34" charset="0"/>
        </a:defRPr>
      </a:lvl9pPr>
    </p:titleStyle>
    <p:bodyStyle>
      <a:lvl1pPr marL="257175" indent="-257175" algn="l" rtl="0" fontAlgn="base">
        <a:spcBef>
          <a:spcPct val="20000"/>
        </a:spcBef>
        <a:spcAft>
          <a:spcPct val="0"/>
        </a:spcAft>
        <a:buChar char="•"/>
        <a:defRPr sz="2250">
          <a:solidFill>
            <a:schemeClr val="tx1"/>
          </a:solidFill>
          <a:latin typeface="+mn-lt"/>
          <a:ea typeface="+mn-ea"/>
          <a:cs typeface="+mn-cs"/>
        </a:defRPr>
      </a:lvl1pPr>
      <a:lvl2pPr marL="557213" indent="-214313" algn="l" rtl="0" fontAlgn="base">
        <a:spcBef>
          <a:spcPct val="20000"/>
        </a:spcBef>
        <a:spcAft>
          <a:spcPct val="0"/>
        </a:spcAft>
        <a:buChar char="–"/>
        <a:defRPr sz="2250">
          <a:solidFill>
            <a:schemeClr val="tx1"/>
          </a:solidFill>
          <a:latin typeface="+mn-lt"/>
        </a:defRPr>
      </a:lvl2pPr>
      <a:lvl3pPr marL="857250" indent="-171450" algn="l" rtl="0" fontAlgn="base">
        <a:spcBef>
          <a:spcPct val="20000"/>
        </a:spcBef>
        <a:spcAft>
          <a:spcPct val="0"/>
        </a:spcAft>
        <a:defRPr sz="2250">
          <a:solidFill>
            <a:schemeClr val="tx1"/>
          </a:solidFill>
          <a:latin typeface="+mn-lt"/>
        </a:defRPr>
      </a:lvl3pPr>
      <a:lvl4pPr marL="1200150" indent="-171450" algn="l" rtl="0" fontAlgn="base">
        <a:spcBef>
          <a:spcPct val="20000"/>
        </a:spcBef>
        <a:spcAft>
          <a:spcPct val="0"/>
        </a:spcAft>
        <a:buChar char="–"/>
        <a:defRPr sz="1500">
          <a:solidFill>
            <a:schemeClr val="bg1"/>
          </a:solidFill>
          <a:latin typeface="+mn-lt"/>
        </a:defRPr>
      </a:lvl4pPr>
      <a:lvl5pPr marL="1543050" indent="-171450" algn="l" rtl="0" fontAlgn="base">
        <a:spcBef>
          <a:spcPct val="20000"/>
        </a:spcBef>
        <a:spcAft>
          <a:spcPct val="0"/>
        </a:spcAft>
        <a:buChar char="»"/>
        <a:defRPr sz="1500">
          <a:solidFill>
            <a:schemeClr val="bg1"/>
          </a:solidFill>
          <a:latin typeface="+mn-lt"/>
        </a:defRPr>
      </a:lvl5pPr>
      <a:lvl6pPr marL="1885950" indent="-171450" algn="l" rtl="0" fontAlgn="base">
        <a:spcBef>
          <a:spcPct val="20000"/>
        </a:spcBef>
        <a:spcAft>
          <a:spcPct val="0"/>
        </a:spcAft>
        <a:buChar char="»"/>
        <a:defRPr sz="1500">
          <a:solidFill>
            <a:schemeClr val="bg1"/>
          </a:solidFill>
          <a:latin typeface="+mn-lt"/>
        </a:defRPr>
      </a:lvl6pPr>
      <a:lvl7pPr marL="2228850" indent="-171450" algn="l" rtl="0" fontAlgn="base">
        <a:spcBef>
          <a:spcPct val="20000"/>
        </a:spcBef>
        <a:spcAft>
          <a:spcPct val="0"/>
        </a:spcAft>
        <a:buChar char="»"/>
        <a:defRPr sz="1500">
          <a:solidFill>
            <a:schemeClr val="bg1"/>
          </a:solidFill>
          <a:latin typeface="+mn-lt"/>
        </a:defRPr>
      </a:lvl7pPr>
      <a:lvl8pPr marL="2571750" indent="-171450" algn="l" rtl="0" fontAlgn="base">
        <a:spcBef>
          <a:spcPct val="20000"/>
        </a:spcBef>
        <a:spcAft>
          <a:spcPct val="0"/>
        </a:spcAft>
        <a:buChar char="»"/>
        <a:defRPr sz="1500">
          <a:solidFill>
            <a:schemeClr val="bg1"/>
          </a:solidFill>
          <a:latin typeface="+mn-lt"/>
        </a:defRPr>
      </a:lvl8pPr>
      <a:lvl9pPr marL="2914650" indent="-171450" algn="l" rtl="0" fontAlgn="base">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bwMode="auto">
          <a:xfrm>
            <a:off x="3886200" y="3124200"/>
            <a:ext cx="51054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Section Title Here</a:t>
            </a:r>
          </a:p>
        </p:txBody>
      </p:sp>
    </p:spTree>
    <p:extLst>
      <p:ext uri="{BB962C8B-B14F-4D97-AF65-F5344CB8AC3E}">
        <p14:creationId xmlns:p14="http://schemas.microsoft.com/office/powerpoint/2010/main" val="318658209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txStyles>
    <p:titleStyle>
      <a:lvl1pPr algn="ctr" rtl="0" fontAlgn="base">
        <a:spcBef>
          <a:spcPct val="0"/>
        </a:spcBef>
        <a:spcAft>
          <a:spcPct val="0"/>
        </a:spcAft>
        <a:defRPr sz="3000" b="1">
          <a:solidFill>
            <a:srgbClr val="D55C19"/>
          </a:solidFill>
          <a:latin typeface="+mj-lt"/>
          <a:ea typeface="+mj-ea"/>
          <a:cs typeface="+mj-cs"/>
        </a:defRPr>
      </a:lvl1pPr>
      <a:lvl2pPr algn="ctr" rtl="0" fontAlgn="base">
        <a:spcBef>
          <a:spcPct val="0"/>
        </a:spcBef>
        <a:spcAft>
          <a:spcPct val="0"/>
        </a:spcAft>
        <a:defRPr sz="3000" b="1">
          <a:solidFill>
            <a:srgbClr val="D55C19"/>
          </a:solidFill>
          <a:latin typeface="Arial" charset="0"/>
        </a:defRPr>
      </a:lvl2pPr>
      <a:lvl3pPr algn="ctr" rtl="0" fontAlgn="base">
        <a:spcBef>
          <a:spcPct val="0"/>
        </a:spcBef>
        <a:spcAft>
          <a:spcPct val="0"/>
        </a:spcAft>
        <a:defRPr sz="3000" b="1">
          <a:solidFill>
            <a:srgbClr val="D55C19"/>
          </a:solidFill>
          <a:latin typeface="Arial" charset="0"/>
        </a:defRPr>
      </a:lvl3pPr>
      <a:lvl4pPr algn="ctr" rtl="0" fontAlgn="base">
        <a:spcBef>
          <a:spcPct val="0"/>
        </a:spcBef>
        <a:spcAft>
          <a:spcPct val="0"/>
        </a:spcAft>
        <a:defRPr sz="3000" b="1">
          <a:solidFill>
            <a:srgbClr val="D55C19"/>
          </a:solidFill>
          <a:latin typeface="Arial" charset="0"/>
        </a:defRPr>
      </a:lvl4pPr>
      <a:lvl5pPr algn="ctr" rtl="0" fontAlgn="base">
        <a:spcBef>
          <a:spcPct val="0"/>
        </a:spcBef>
        <a:spcAft>
          <a:spcPct val="0"/>
        </a:spcAft>
        <a:defRPr sz="3000" b="1">
          <a:solidFill>
            <a:srgbClr val="D55C19"/>
          </a:solidFill>
          <a:latin typeface="Arial" charset="0"/>
        </a:defRPr>
      </a:lvl5pPr>
      <a:lvl6pPr marL="342900" algn="ctr" rtl="0" fontAlgn="base">
        <a:spcBef>
          <a:spcPct val="0"/>
        </a:spcBef>
        <a:spcAft>
          <a:spcPct val="0"/>
        </a:spcAft>
        <a:defRPr sz="3000" b="1">
          <a:solidFill>
            <a:srgbClr val="D55C19"/>
          </a:solidFill>
          <a:latin typeface="Arial" charset="0"/>
        </a:defRPr>
      </a:lvl6pPr>
      <a:lvl7pPr marL="685800" algn="ctr" rtl="0" fontAlgn="base">
        <a:spcBef>
          <a:spcPct val="0"/>
        </a:spcBef>
        <a:spcAft>
          <a:spcPct val="0"/>
        </a:spcAft>
        <a:defRPr sz="3000" b="1">
          <a:solidFill>
            <a:srgbClr val="D55C19"/>
          </a:solidFill>
          <a:latin typeface="Arial" charset="0"/>
        </a:defRPr>
      </a:lvl7pPr>
      <a:lvl8pPr marL="1028700" algn="ctr" rtl="0" fontAlgn="base">
        <a:spcBef>
          <a:spcPct val="0"/>
        </a:spcBef>
        <a:spcAft>
          <a:spcPct val="0"/>
        </a:spcAft>
        <a:defRPr sz="3000" b="1">
          <a:solidFill>
            <a:srgbClr val="D55C19"/>
          </a:solidFill>
          <a:latin typeface="Arial" charset="0"/>
        </a:defRPr>
      </a:lvl8pPr>
      <a:lvl9pPr marL="1371600" algn="ctr" rtl="0" fontAlgn="base">
        <a:spcBef>
          <a:spcPct val="0"/>
        </a:spcBef>
        <a:spcAft>
          <a:spcPct val="0"/>
        </a:spcAft>
        <a:defRPr sz="3000" b="1">
          <a:solidFill>
            <a:srgbClr val="D55C19"/>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1.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emf"/><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purchasing.ufl.edu/departments/directives.asp"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fa.ufl.edu/directives-and-procedures/disbursement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research.ufl.edu/research/handbook/policies/cost-principles-cost-accounting-standards-and-cas.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Reporting-Services@ufl.edu"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cfo.ufl.edu/administrative-units/shared-services-center/" TargetMode="External"/><Relationship Id="rId3" Type="http://schemas.openxmlformats.org/officeDocument/2006/relationships/hyperlink" Target="http://www.purchasing.ufl.edu/" TargetMode="External"/><Relationship Id="rId7" Type="http://schemas.openxmlformats.org/officeDocument/2006/relationships/hyperlink" Target="http://cfo.ufl.edu/administrative-units/business-process-improvement-office/"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hyperlink" Target="http://cfo.ufl.edu/administrative-units/budget-office/" TargetMode="External"/><Relationship Id="rId5" Type="http://schemas.openxmlformats.org/officeDocument/2006/relationships/hyperlink" Target="http://cfo.ufl.edu/administrative-units/financial-analysis--planning/" TargetMode="External"/><Relationship Id="rId4" Type="http://schemas.openxmlformats.org/officeDocument/2006/relationships/hyperlink" Target="http://www.fa.ufl.edu/" TargetMode="External"/><Relationship Id="rId9" Type="http://schemas.openxmlformats.org/officeDocument/2006/relationships/hyperlink" Target="http://cfo.ufl.edu/administrative-units/gba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Academic Administrators Leadership Seminar</a:t>
            </a:r>
            <a:endParaRPr lang="en-US" dirty="0"/>
          </a:p>
        </p:txBody>
      </p:sp>
      <p:sp>
        <p:nvSpPr>
          <p:cNvPr id="3" name="Rectangle 3"/>
          <p:cNvSpPr>
            <a:spLocks noGrp="1"/>
          </p:cNvSpPr>
          <p:nvPr>
            <p:ph type="subTitle" idx="1"/>
          </p:nvPr>
        </p:nvSpPr>
        <p:spPr>
          <a:xfrm>
            <a:off x="228600" y="6223000"/>
            <a:ext cx="5943600" cy="330200"/>
          </a:xfrm>
        </p:spPr>
        <p:txBody>
          <a:bodyPr/>
          <a:lstStyle>
            <a:extLst/>
          </a:lstStyle>
          <a:p>
            <a:pPr marL="0" indent="0" eaLnBrk="1" fontAlgn="auto" hangingPunct="1">
              <a:spcAft>
                <a:spcPts val="0"/>
              </a:spcAft>
              <a:defRPr/>
            </a:pPr>
            <a:r>
              <a:rPr lang="en-US" sz="1600" dirty="0" smtClean="0">
                <a:ea typeface="+mn-ea"/>
                <a:cs typeface="+mn-cs"/>
              </a:rPr>
              <a:t>Michael McKee  |  </a:t>
            </a:r>
            <a:r>
              <a:rPr lang="en-US" sz="1400" dirty="0" smtClean="0">
                <a:solidFill>
                  <a:schemeClr val="bg2">
                    <a:lumMod val="75000"/>
                  </a:schemeClr>
                </a:solidFill>
                <a:ea typeface="+mn-ea"/>
                <a:cs typeface="+mn-cs"/>
              </a:rPr>
              <a:t>Vice President and Chief Financial Officer</a:t>
            </a:r>
            <a:endParaRPr lang="en-US" sz="1400" dirty="0">
              <a:solidFill>
                <a:schemeClr val="bg2">
                  <a:lumMod val="75000"/>
                </a:schemeClr>
              </a:solidFill>
              <a:ea typeface="+mn-ea"/>
              <a:cs typeface="+mn-cs"/>
            </a:endParaRPr>
          </a:p>
        </p:txBody>
      </p:sp>
      <p:pic>
        <p:nvPicPr>
          <p:cNvPr id="10244" name="Picture 6" descr="UF Signatur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6248400"/>
            <a:ext cx="16446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89" name="Rectangle 25"/>
          <p:cNvSpPr>
            <a:spLocks noGrp="1" noChangeArrowheads="1"/>
          </p:cNvSpPr>
          <p:nvPr>
            <p:ph type="body" idx="1"/>
          </p:nvPr>
        </p:nvSpPr>
        <p:spPr>
          <a:xfrm>
            <a:off x="685800" y="1624861"/>
            <a:ext cx="7086600" cy="3394472"/>
          </a:xfrm>
        </p:spPr>
        <p:txBody>
          <a:bodyPr/>
          <a:lstStyle/>
          <a:p>
            <a:pPr marL="342900" indent="-342900">
              <a:spcBef>
                <a:spcPts val="1350"/>
              </a:spcBef>
              <a:buClr>
                <a:srgbClr val="FF3300"/>
              </a:buClr>
              <a:buFont typeface="Wingdings" panose="05000000000000000000" pitchFamily="2" charset="2"/>
              <a:buChar char="v"/>
            </a:pPr>
            <a:r>
              <a:rPr lang="en-US" sz="2400" dirty="0"/>
              <a:t>Fund Accounting lets us track financial transactions per “bucket”</a:t>
            </a:r>
          </a:p>
          <a:p>
            <a:pPr marL="342900" indent="-342900">
              <a:spcBef>
                <a:spcPts val="1350"/>
              </a:spcBef>
              <a:buClr>
                <a:srgbClr val="FF3300"/>
              </a:buClr>
              <a:buFont typeface="Wingdings" panose="05000000000000000000" pitchFamily="2" charset="2"/>
              <a:buChar char="v"/>
            </a:pPr>
            <a:r>
              <a:rPr lang="en-US" sz="2400" dirty="0"/>
              <a:t>Your department spends from and/or makes deposits to these “buckets” </a:t>
            </a:r>
          </a:p>
          <a:p>
            <a:pPr marL="342900" indent="-342900">
              <a:spcBef>
                <a:spcPts val="1350"/>
              </a:spcBef>
              <a:buClr>
                <a:srgbClr val="FF3300"/>
              </a:buClr>
              <a:buFont typeface="Wingdings" panose="05000000000000000000" pitchFamily="2" charset="2"/>
              <a:buChar char="v"/>
            </a:pPr>
            <a:r>
              <a:rPr lang="en-US" sz="2400" dirty="0"/>
              <a:t>Financial transactions are linked to your </a:t>
            </a:r>
            <a:br>
              <a:rPr lang="en-US" sz="2400" dirty="0"/>
            </a:br>
            <a:r>
              <a:rPr lang="en-US" sz="2400" dirty="0"/>
              <a:t>department based on the </a:t>
            </a:r>
            <a:r>
              <a:rPr lang="en-US" sz="2400" b="1" dirty="0"/>
              <a:t>Department ID </a:t>
            </a:r>
            <a:r>
              <a:rPr lang="en-US" sz="2400" b="1" dirty="0" err="1"/>
              <a:t>ChartField</a:t>
            </a:r>
            <a:endParaRPr lang="en-US" sz="2400" dirty="0"/>
          </a:p>
          <a:p>
            <a:pPr marL="342900" indent="-342900">
              <a:spcBef>
                <a:spcPts val="1350"/>
              </a:spcBef>
              <a:buClr>
                <a:srgbClr val="FF3300"/>
              </a:buClr>
              <a:buFont typeface="Wingdings" panose="05000000000000000000" pitchFamily="2" charset="2"/>
              <a:buChar char="v"/>
            </a:pPr>
            <a:r>
              <a:rPr lang="en-US" sz="2400" dirty="0"/>
              <a:t>All actions support </a:t>
            </a:r>
            <a:r>
              <a:rPr lang="en-US" sz="2400" b="1" i="1" dirty="0" smtClean="0"/>
              <a:t>accountability</a:t>
            </a:r>
          </a:p>
          <a:p>
            <a:pPr marL="342900" indent="-342900">
              <a:spcBef>
                <a:spcPts val="1350"/>
              </a:spcBef>
              <a:buClr>
                <a:srgbClr val="FF3300"/>
              </a:buClr>
              <a:buFont typeface="Wingdings" panose="05000000000000000000" pitchFamily="2" charset="2"/>
              <a:buChar char="v"/>
            </a:pPr>
            <a:r>
              <a:rPr lang="en-US" sz="2400" b="1" i="1" dirty="0" smtClean="0"/>
              <a:t>Central (Core office) vs. College/VP vs. Department</a:t>
            </a:r>
            <a:endParaRPr lang="en-US" sz="2400" b="1" i="1" dirty="0"/>
          </a:p>
        </p:txBody>
      </p:sp>
      <p:sp>
        <p:nvSpPr>
          <p:cNvPr id="881671" name="Rectangle 7"/>
          <p:cNvSpPr>
            <a:spLocks noChangeArrowheads="1"/>
          </p:cNvSpPr>
          <p:nvPr/>
        </p:nvSpPr>
        <p:spPr bwMode="auto">
          <a:xfrm>
            <a:off x="1143000" y="4857751"/>
            <a:ext cx="6858000" cy="323165"/>
          </a:xfrm>
          <a:prstGeom prst="rect">
            <a:avLst/>
          </a:prstGeom>
          <a:noFill/>
          <a:ln w="57150" algn="ctr">
            <a:noFill/>
            <a:miter lim="800000"/>
            <a:headEnd/>
            <a:tailEnd/>
          </a:ln>
          <a:effectLst/>
        </p:spPr>
        <p:txBody>
          <a:bodyPr>
            <a:spAutoFit/>
          </a:bodyPr>
          <a:lstStyle/>
          <a:p>
            <a:pPr algn="ctr" eaLnBrk="1" hangingPunct="1">
              <a:spcBef>
                <a:spcPct val="50000"/>
              </a:spcBef>
            </a:pPr>
            <a:endParaRPr lang="en-US" sz="1500" b="1">
              <a:solidFill>
                <a:srgbClr val="000066"/>
              </a:solidFill>
              <a:latin typeface="Arial"/>
              <a:ea typeface="+mn-ea"/>
            </a:endParaRPr>
          </a:p>
        </p:txBody>
      </p:sp>
      <p:sp>
        <p:nvSpPr>
          <p:cNvPr id="6" name="TextBox 5"/>
          <p:cNvSpPr txBox="1"/>
          <p:nvPr/>
        </p:nvSpPr>
        <p:spPr>
          <a:xfrm>
            <a:off x="548640" y="640080"/>
            <a:ext cx="5166360" cy="523220"/>
          </a:xfrm>
          <a:prstGeom prst="rect">
            <a:avLst/>
          </a:prstGeom>
          <a:noFill/>
        </p:spPr>
        <p:txBody>
          <a:bodyPr wrap="square">
            <a:spAutoFit/>
          </a:bodyPr>
          <a:lstStyle/>
          <a:p>
            <a:pPr eaLnBrk="1" fontAlgn="auto" hangingPunct="1">
              <a:spcBef>
                <a:spcPts val="0"/>
              </a:spcBef>
              <a:spcAft>
                <a:spcPts val="0"/>
              </a:spcAft>
              <a:defRPr/>
            </a:pPr>
            <a:r>
              <a:rPr lang="en-US" sz="2800" b="1" dirty="0" smtClean="0">
                <a:solidFill>
                  <a:srgbClr val="00478B"/>
                </a:solidFill>
                <a:latin typeface="Calibri"/>
              </a:rPr>
              <a:t>Accountability</a:t>
            </a:r>
            <a:endParaRPr lang="en-US" sz="2800" b="1" dirty="0">
              <a:solidFill>
                <a:srgbClr val="00478B"/>
              </a:solidFill>
              <a:latin typeface="Calibri"/>
            </a:endParaRPr>
          </a:p>
        </p:txBody>
      </p:sp>
      <p:sp>
        <p:nvSpPr>
          <p:cNvPr id="8"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363046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Rot="1" noChangeArrowheads="1"/>
          </p:cNvSpPr>
          <p:nvPr>
            <p:ph type="body" idx="1"/>
          </p:nvPr>
        </p:nvSpPr>
        <p:spPr>
          <a:xfrm>
            <a:off x="533400" y="381000"/>
            <a:ext cx="7467600" cy="5372100"/>
          </a:xfrm>
        </p:spPr>
        <p:txBody>
          <a:bodyPr/>
          <a:lstStyle/>
          <a:p>
            <a:pPr>
              <a:buFont typeface="Wingdings" pitchFamily="2" charset="2"/>
              <a:buNone/>
            </a:pPr>
            <a:r>
              <a:rPr lang="en-US" sz="2800" b="1" dirty="0" smtClean="0">
                <a:solidFill>
                  <a:srgbClr val="00478B"/>
                </a:solidFill>
                <a:effectLst/>
              </a:rPr>
              <a:t>Segregation of duties</a:t>
            </a:r>
          </a:p>
          <a:p>
            <a:pPr>
              <a:buClr>
                <a:srgbClr val="FF3300"/>
              </a:buClr>
              <a:buFont typeface="Wingdings" panose="05000000000000000000" pitchFamily="2" charset="2"/>
              <a:buChar char="v"/>
            </a:pPr>
            <a:r>
              <a:rPr lang="en-US" sz="2200" dirty="0" smtClean="0">
                <a:effectLst/>
              </a:rPr>
              <a:t>Job duties or responsibilities are divided among different people. </a:t>
            </a:r>
          </a:p>
          <a:p>
            <a:pPr>
              <a:buClr>
                <a:srgbClr val="FF3300"/>
              </a:buClr>
              <a:buFont typeface="Wingdings" panose="05000000000000000000" pitchFamily="2" charset="2"/>
              <a:buChar char="v"/>
            </a:pPr>
            <a:r>
              <a:rPr lang="en-US" sz="2200" dirty="0" smtClean="0">
                <a:effectLst/>
              </a:rPr>
              <a:t>One person should not be in charge of all fund types.</a:t>
            </a:r>
          </a:p>
          <a:p>
            <a:pPr>
              <a:buFont typeface="Wingdings" pitchFamily="2" charset="2"/>
              <a:buNone/>
            </a:pPr>
            <a:r>
              <a:rPr lang="en-US" sz="2800" b="1" dirty="0" smtClean="0">
                <a:solidFill>
                  <a:srgbClr val="00478B"/>
                </a:solidFill>
                <a:effectLst/>
              </a:rPr>
              <a:t>Authorizations, approvals and verifications</a:t>
            </a:r>
          </a:p>
          <a:p>
            <a:pPr>
              <a:buClr>
                <a:srgbClr val="FF3300"/>
              </a:buClr>
              <a:buFont typeface="Wingdings" panose="05000000000000000000" pitchFamily="2" charset="2"/>
              <a:buChar char="v"/>
            </a:pPr>
            <a:r>
              <a:rPr lang="en-US" sz="2200" dirty="0" smtClean="0">
                <a:effectLst/>
              </a:rPr>
              <a:t>Responsibility and accountability are linked.  Duties may be delegated, accountability cannot.</a:t>
            </a:r>
          </a:p>
          <a:p>
            <a:pPr>
              <a:buClr>
                <a:srgbClr val="FF3300"/>
              </a:buClr>
              <a:buFont typeface="Wingdings" panose="05000000000000000000" pitchFamily="2" charset="2"/>
              <a:buChar char="v"/>
            </a:pPr>
            <a:r>
              <a:rPr lang="en-US" sz="2200" dirty="0" smtClean="0">
                <a:effectLst/>
              </a:rPr>
              <a:t>Delegation of duties should not create conflict of interest.</a:t>
            </a:r>
          </a:p>
          <a:p>
            <a:pPr>
              <a:buClr>
                <a:srgbClr val="FF3300"/>
              </a:buClr>
              <a:buFont typeface="Wingdings" panose="05000000000000000000" pitchFamily="2" charset="2"/>
              <a:buChar char="v"/>
            </a:pPr>
            <a:r>
              <a:rPr lang="en-US" sz="2200" dirty="0" smtClean="0">
                <a:effectLst/>
              </a:rPr>
              <a:t>What is being delegated must be clearly defined and documented.</a:t>
            </a:r>
          </a:p>
          <a:p>
            <a:pPr>
              <a:buClr>
                <a:srgbClr val="FF3300"/>
              </a:buClr>
              <a:buFont typeface="Wingdings" panose="05000000000000000000" pitchFamily="2" charset="2"/>
              <a:buChar char="v"/>
            </a:pPr>
            <a:r>
              <a:rPr lang="en-US" sz="2200" dirty="0" smtClean="0"/>
              <a:t>Signature </a:t>
            </a:r>
            <a:r>
              <a:rPr lang="en-US" sz="2200" dirty="0"/>
              <a:t>authority should be limited to a “need to have” basis</a:t>
            </a:r>
          </a:p>
          <a:p>
            <a:pPr>
              <a:buClr>
                <a:srgbClr val="FF3300"/>
              </a:buClr>
              <a:buFont typeface="Wingdings" panose="05000000000000000000" pitchFamily="2" charset="2"/>
              <a:buChar char="v"/>
            </a:pPr>
            <a:r>
              <a:rPr lang="en-US" sz="2200" dirty="0"/>
              <a:t>Managerial overrides should be captured and reviewed</a:t>
            </a:r>
          </a:p>
          <a:p>
            <a:pPr>
              <a:buClr>
                <a:srgbClr val="FF3300"/>
              </a:buClr>
              <a:buFont typeface="Wingdings" panose="05000000000000000000" pitchFamily="2" charset="2"/>
              <a:buChar char="v"/>
            </a:pPr>
            <a:r>
              <a:rPr lang="en-US" sz="2200" dirty="0"/>
              <a:t>Budget and/or expenditure movement should require support documentation and dean/department chair signature.</a:t>
            </a:r>
          </a:p>
          <a:p>
            <a:pPr>
              <a:buNone/>
            </a:pPr>
            <a:endParaRPr lang="en-US" sz="2400" dirty="0" smtClean="0"/>
          </a:p>
          <a:p>
            <a:pPr eaLnBrk="1" hangingPunct="1">
              <a:buFont typeface="Wingdings" pitchFamily="2" charset="2"/>
              <a:buNone/>
              <a:defRPr/>
            </a:pPr>
            <a:r>
              <a:rPr lang="en-US" sz="2400" dirty="0"/>
              <a:t/>
            </a:r>
            <a:br>
              <a:rPr lang="en-US" sz="2400" dirty="0"/>
            </a:br>
            <a:endParaRPr lang="en-US" sz="2400" dirty="0"/>
          </a:p>
        </p:txBody>
      </p:sp>
      <p:sp>
        <p:nvSpPr>
          <p:cNvPr id="5" name="Title 3"/>
          <p:cNvSpPr>
            <a:spLocks noGrp="1"/>
          </p:cNvSpPr>
          <p:nvPr>
            <p:ph type="title"/>
          </p:nvPr>
        </p:nvSpPr>
        <p:spPr>
          <a:xfrm>
            <a:off x="8610600" y="381000"/>
            <a:ext cx="533400" cy="5867400"/>
          </a:xfrm>
        </p:spPr>
        <p:txBody>
          <a:bodyPr>
            <a:normAutofit/>
          </a:bodyPr>
          <a:lstStyle/>
          <a:p>
            <a:r>
              <a:rPr lang="en-US" sz="1800" dirty="0" smtClean="0"/>
              <a:t>Internal Controls</a:t>
            </a:r>
            <a:endParaRPr lang="en-US" sz="1800" dirty="0"/>
          </a:p>
        </p:txBody>
      </p:sp>
    </p:spTree>
    <p:extLst>
      <p:ext uri="{BB962C8B-B14F-4D97-AF65-F5344CB8AC3E}">
        <p14:creationId xmlns:p14="http://schemas.microsoft.com/office/powerpoint/2010/main" val="3915329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640080"/>
            <a:ext cx="5624184" cy="523220"/>
          </a:xfrm>
          <a:prstGeom prst="rect">
            <a:avLst/>
          </a:prstGeom>
          <a:noFill/>
        </p:spPr>
        <p:txBody>
          <a:bodyPr wrap="square">
            <a:spAutoFit/>
          </a:bodyPr>
          <a:lstStyle/>
          <a:p>
            <a:pPr eaLnBrk="1" fontAlgn="auto" hangingPunct="1">
              <a:spcBef>
                <a:spcPts val="0"/>
              </a:spcBef>
              <a:spcAft>
                <a:spcPts val="0"/>
              </a:spcAft>
              <a:defRPr/>
            </a:pPr>
            <a:r>
              <a:rPr lang="en-US" sz="2800" b="1" dirty="0">
                <a:solidFill>
                  <a:srgbClr val="00478B"/>
                </a:solidFill>
                <a:latin typeface="Calibri"/>
              </a:rPr>
              <a:t>UF Enterprise Revenue Sources FY15</a:t>
            </a:r>
          </a:p>
        </p:txBody>
      </p:sp>
      <p:graphicFrame>
        <p:nvGraphicFramePr>
          <p:cNvPr id="14340" name="Chart 8"/>
          <p:cNvGraphicFramePr>
            <a:graphicFrameLocks/>
          </p:cNvGraphicFramePr>
          <p:nvPr>
            <p:extLst/>
          </p:nvPr>
        </p:nvGraphicFramePr>
        <p:xfrm>
          <a:off x="-590550" y="2101850"/>
          <a:ext cx="7831138" cy="4071938"/>
        </p:xfrm>
        <a:graphic>
          <a:graphicData uri="http://schemas.openxmlformats.org/presentationml/2006/ole">
            <mc:AlternateContent xmlns:mc="http://schemas.openxmlformats.org/markup-compatibility/2006">
              <mc:Choice xmlns:v="urn:schemas-microsoft-com:vml" Requires="v">
                <p:oleObj spid="_x0000_s4123" name="Worksheet" r:id="rId5" imgW="7715250" imgH="4009935" progId="Excel.Sheet.8">
                  <p:embed/>
                </p:oleObj>
              </mc:Choice>
              <mc:Fallback>
                <p:oleObj name="Worksheet" r:id="rId5" imgW="7715250" imgH="4009935" progId="Excel.Sheet.8">
                  <p:embed/>
                  <p:pic>
                    <p:nvPicPr>
                      <p:cNvPr id="0" name=""/>
                      <p:cNvPicPr>
                        <a:picLocks noChangeArrowheads="1"/>
                      </p:cNvPicPr>
                      <p:nvPr/>
                    </p:nvPicPr>
                    <p:blipFill>
                      <a:blip r:embed="rId6"/>
                      <a:srcRect/>
                      <a:stretch>
                        <a:fillRect/>
                      </a:stretch>
                    </p:blipFill>
                    <p:spPr bwMode="auto">
                      <a:xfrm>
                        <a:off x="-590550" y="2101850"/>
                        <a:ext cx="7831138" cy="4071938"/>
                      </a:xfrm>
                      <a:prstGeom prst="rect">
                        <a:avLst/>
                      </a:prstGeom>
                      <a:noFill/>
                      <a:ln>
                        <a:noFill/>
                      </a:ln>
                      <a:extLst/>
                    </p:spPr>
                  </p:pic>
                </p:oleObj>
              </mc:Fallback>
            </mc:AlternateContent>
          </a:graphicData>
        </a:graphic>
      </p:graphicFrame>
      <p:graphicFrame>
        <p:nvGraphicFramePr>
          <p:cNvPr id="3" name="Chart 10"/>
          <p:cNvGraphicFramePr>
            <a:graphicFrameLocks/>
          </p:cNvGraphicFramePr>
          <p:nvPr>
            <p:extLst/>
          </p:nvPr>
        </p:nvGraphicFramePr>
        <p:xfrm>
          <a:off x="565694" y="3124200"/>
          <a:ext cx="1962711" cy="3336925"/>
        </p:xfrm>
        <a:graphic>
          <a:graphicData uri="http://schemas.openxmlformats.org/drawingml/2006/chart">
            <c:chart xmlns:c="http://schemas.openxmlformats.org/drawingml/2006/chart" xmlns:r="http://schemas.openxmlformats.org/officeDocument/2006/relationships" r:id="rId7"/>
          </a:graphicData>
        </a:graphic>
      </p:graphicFrame>
      <p:sp>
        <p:nvSpPr>
          <p:cNvPr id="14342" name="TextBox 6"/>
          <p:cNvSpPr txBox="1">
            <a:spLocks noChangeArrowheads="1"/>
          </p:cNvSpPr>
          <p:nvPr/>
        </p:nvSpPr>
        <p:spPr bwMode="auto">
          <a:xfrm>
            <a:off x="2961587" y="4674513"/>
            <a:ext cx="21804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b="1" dirty="0">
                <a:solidFill>
                  <a:prstClr val="white"/>
                </a:solidFill>
              </a:rPr>
              <a:t>Hospital and Component </a:t>
            </a:r>
            <a:r>
              <a:rPr lang="en-US" altLang="en-US" sz="1100" b="1" dirty="0" smtClean="0">
                <a:solidFill>
                  <a:prstClr val="white"/>
                </a:solidFill>
              </a:rPr>
              <a:t/>
            </a:r>
            <a:br>
              <a:rPr lang="en-US" altLang="en-US" sz="1100" b="1" dirty="0" smtClean="0">
                <a:solidFill>
                  <a:prstClr val="white"/>
                </a:solidFill>
              </a:rPr>
            </a:br>
            <a:r>
              <a:rPr lang="en-US" altLang="en-US" sz="1100" b="1" dirty="0" smtClean="0">
                <a:solidFill>
                  <a:prstClr val="white"/>
                </a:solidFill>
              </a:rPr>
              <a:t>Unit</a:t>
            </a:r>
            <a:r>
              <a:rPr lang="en-US" altLang="en-US" sz="1100" b="1" dirty="0">
                <a:solidFill>
                  <a:prstClr val="white"/>
                </a:solidFill>
              </a:rPr>
              <a:t> </a:t>
            </a:r>
            <a:r>
              <a:rPr lang="en-US" altLang="en-US" sz="1100" b="1" dirty="0" smtClean="0">
                <a:solidFill>
                  <a:prstClr val="white"/>
                </a:solidFill>
              </a:rPr>
              <a:t>Revenues</a:t>
            </a:r>
            <a:r>
              <a:rPr lang="en-US" altLang="en-US" sz="1100" b="1" dirty="0">
                <a:solidFill>
                  <a:prstClr val="white"/>
                </a:solidFill>
              </a:rPr>
              <a:t>, $2,673,530, </a:t>
            </a:r>
            <a:r>
              <a:rPr lang="en-US" altLang="en-US" sz="1100" b="1" dirty="0" smtClean="0">
                <a:solidFill>
                  <a:prstClr val="white"/>
                </a:solidFill>
              </a:rPr>
              <a:t>54.6%</a:t>
            </a:r>
            <a:endParaRPr lang="en-US" altLang="en-US" sz="1100" b="1" dirty="0">
              <a:solidFill>
                <a:prstClr val="white"/>
              </a:solidFill>
            </a:endParaRPr>
          </a:p>
        </p:txBody>
      </p:sp>
      <p:sp>
        <p:nvSpPr>
          <p:cNvPr id="14343" name="TextBox 2"/>
          <p:cNvSpPr txBox="1">
            <a:spLocks noChangeArrowheads="1"/>
          </p:cNvSpPr>
          <p:nvPr/>
        </p:nvSpPr>
        <p:spPr bwMode="auto">
          <a:xfrm>
            <a:off x="523701" y="2736209"/>
            <a:ext cx="24641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Investment Income (Net), $126.601, </a:t>
            </a:r>
            <a:r>
              <a:rPr lang="en-US" altLang="en-US" sz="1100" dirty="0" smtClean="0">
                <a:solidFill>
                  <a:srgbClr val="00478B"/>
                </a:solidFill>
              </a:rPr>
              <a:t>3%</a:t>
            </a:r>
            <a:endParaRPr lang="en-US" altLang="en-US" sz="1100" dirty="0">
              <a:solidFill>
                <a:srgbClr val="00478B"/>
              </a:solidFill>
            </a:endParaRPr>
          </a:p>
        </p:txBody>
      </p:sp>
      <p:sp>
        <p:nvSpPr>
          <p:cNvPr id="14344" name="TextBox 4"/>
          <p:cNvSpPr txBox="1">
            <a:spLocks noChangeArrowheads="1"/>
          </p:cNvSpPr>
          <p:nvPr/>
        </p:nvSpPr>
        <p:spPr bwMode="auto">
          <a:xfrm>
            <a:off x="508468" y="2292262"/>
            <a:ext cx="30460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Auxiliary Sales and Other Revenues, $308,163, </a:t>
            </a:r>
            <a:r>
              <a:rPr lang="en-US" altLang="en-US" sz="1100" dirty="0" smtClean="0">
                <a:solidFill>
                  <a:srgbClr val="00478B"/>
                </a:solidFill>
              </a:rPr>
              <a:t>6%</a:t>
            </a:r>
            <a:endParaRPr lang="en-US" altLang="en-US" sz="1100" dirty="0">
              <a:solidFill>
                <a:srgbClr val="00478B"/>
              </a:solidFill>
            </a:endParaRPr>
          </a:p>
        </p:txBody>
      </p:sp>
      <p:sp>
        <p:nvSpPr>
          <p:cNvPr id="14345" name="TextBox 5"/>
          <p:cNvSpPr txBox="1">
            <a:spLocks noChangeArrowheads="1"/>
          </p:cNvSpPr>
          <p:nvPr/>
        </p:nvSpPr>
        <p:spPr bwMode="auto">
          <a:xfrm>
            <a:off x="2574771" y="1716936"/>
            <a:ext cx="32688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Federal and State Student Financial Aid, $115,755, </a:t>
            </a:r>
            <a:r>
              <a:rPr lang="en-US" altLang="en-US" sz="1100" dirty="0" smtClean="0">
                <a:solidFill>
                  <a:srgbClr val="00478B"/>
                </a:solidFill>
              </a:rPr>
              <a:t>2%</a:t>
            </a:r>
            <a:endParaRPr lang="en-US" altLang="en-US" sz="1100" dirty="0">
              <a:solidFill>
                <a:srgbClr val="00478B"/>
              </a:solidFill>
            </a:endParaRPr>
          </a:p>
        </p:txBody>
      </p:sp>
      <p:sp>
        <p:nvSpPr>
          <p:cNvPr id="14346" name="TextBox 6"/>
          <p:cNvSpPr txBox="1">
            <a:spLocks noChangeArrowheads="1"/>
          </p:cNvSpPr>
          <p:nvPr/>
        </p:nvSpPr>
        <p:spPr bwMode="auto">
          <a:xfrm>
            <a:off x="5257800" y="2329190"/>
            <a:ext cx="30764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State Appropriation (Noncapital), $654,120, </a:t>
            </a:r>
            <a:r>
              <a:rPr lang="en-US" altLang="en-US" sz="1100" dirty="0" smtClean="0">
                <a:solidFill>
                  <a:srgbClr val="00478B"/>
                </a:solidFill>
              </a:rPr>
              <a:t>13.4%</a:t>
            </a:r>
            <a:endParaRPr lang="en-US" altLang="en-US" sz="1100" dirty="0">
              <a:solidFill>
                <a:srgbClr val="00478B"/>
              </a:solidFill>
            </a:endParaRPr>
          </a:p>
        </p:txBody>
      </p:sp>
      <p:sp>
        <p:nvSpPr>
          <p:cNvPr id="14347" name="TextBox 7"/>
          <p:cNvSpPr txBox="1">
            <a:spLocks noChangeArrowheads="1"/>
          </p:cNvSpPr>
          <p:nvPr/>
        </p:nvSpPr>
        <p:spPr bwMode="auto">
          <a:xfrm>
            <a:off x="6119439" y="3124200"/>
            <a:ext cx="19577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Student Tuition and Fees </a:t>
            </a:r>
            <a:r>
              <a:rPr lang="en-US" altLang="en-US" sz="1100" dirty="0" smtClean="0">
                <a:solidFill>
                  <a:srgbClr val="00478B"/>
                </a:solidFill>
              </a:rPr>
              <a:t>(Net), $376,238, 7.7%</a:t>
            </a:r>
            <a:endParaRPr lang="en-US" altLang="en-US" sz="1100" dirty="0">
              <a:solidFill>
                <a:srgbClr val="00478B"/>
              </a:solidFill>
            </a:endParaRPr>
          </a:p>
        </p:txBody>
      </p:sp>
      <p:sp>
        <p:nvSpPr>
          <p:cNvPr id="14348" name="TextBox 9"/>
          <p:cNvSpPr txBox="1">
            <a:spLocks noChangeArrowheads="1"/>
          </p:cNvSpPr>
          <p:nvPr/>
        </p:nvSpPr>
        <p:spPr bwMode="auto">
          <a:xfrm>
            <a:off x="6196288" y="4153068"/>
            <a:ext cx="20137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Federal, State &amp; Local Grants and Contracts, $431,518, </a:t>
            </a:r>
            <a:r>
              <a:rPr lang="en-US" altLang="en-US" sz="1100" dirty="0" smtClean="0">
                <a:solidFill>
                  <a:srgbClr val="00478B"/>
                </a:solidFill>
              </a:rPr>
              <a:t>8.8%</a:t>
            </a:r>
            <a:endParaRPr lang="en-US" altLang="en-US" sz="1100" dirty="0">
              <a:solidFill>
                <a:srgbClr val="00478B"/>
              </a:solidFill>
            </a:endParaRPr>
          </a:p>
        </p:txBody>
      </p:sp>
      <p:sp>
        <p:nvSpPr>
          <p:cNvPr id="14349" name="TextBox 10"/>
          <p:cNvSpPr txBox="1">
            <a:spLocks noChangeArrowheads="1"/>
          </p:cNvSpPr>
          <p:nvPr/>
        </p:nvSpPr>
        <p:spPr bwMode="auto">
          <a:xfrm>
            <a:off x="5789538" y="5022255"/>
            <a:ext cx="21352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Other Grants, Contracts, Gifts and Transfers from Component Units, $207,574, </a:t>
            </a:r>
            <a:r>
              <a:rPr lang="en-US" altLang="en-US" sz="1100" dirty="0" smtClean="0">
                <a:solidFill>
                  <a:srgbClr val="00478B"/>
                </a:solidFill>
              </a:rPr>
              <a:t>4.2%</a:t>
            </a:r>
            <a:endParaRPr lang="en-US" altLang="en-US" sz="1100" dirty="0">
              <a:solidFill>
                <a:srgbClr val="00478B"/>
              </a:solidFill>
            </a:endParaRPr>
          </a:p>
        </p:txBody>
      </p:sp>
      <p:cxnSp>
        <p:nvCxnSpPr>
          <p:cNvPr id="13" name="Straight Connector 12"/>
          <p:cNvCxnSpPr>
            <a:endCxn id="14343" idx="3"/>
          </p:cNvCxnSpPr>
          <p:nvPr/>
        </p:nvCxnSpPr>
        <p:spPr>
          <a:xfrm flipH="1" flipV="1">
            <a:off x="2987837" y="2867014"/>
            <a:ext cx="60163" cy="28586"/>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4344" idx="3"/>
          </p:cNvCxnSpPr>
          <p:nvPr/>
        </p:nvCxnSpPr>
        <p:spPr>
          <a:xfrm flipH="1" flipV="1">
            <a:off x="3554495" y="2423067"/>
            <a:ext cx="148042" cy="245446"/>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38600" y="2052468"/>
            <a:ext cx="171080" cy="486015"/>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346" idx="1"/>
          </p:cNvCxnSpPr>
          <p:nvPr/>
        </p:nvCxnSpPr>
        <p:spPr>
          <a:xfrm flipH="1">
            <a:off x="4735012" y="2459995"/>
            <a:ext cx="522788" cy="243190"/>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91897" y="3276600"/>
            <a:ext cx="596972" cy="247710"/>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348" idx="1"/>
          </p:cNvCxnSpPr>
          <p:nvPr/>
        </p:nvCxnSpPr>
        <p:spPr>
          <a:xfrm flipH="1" flipV="1">
            <a:off x="5789540" y="4343401"/>
            <a:ext cx="406748" cy="25111"/>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349" idx="1"/>
          </p:cNvCxnSpPr>
          <p:nvPr/>
        </p:nvCxnSpPr>
        <p:spPr>
          <a:xfrm flipH="1" flipV="1">
            <a:off x="5591898" y="5113934"/>
            <a:ext cx="197640" cy="208403"/>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222674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640080"/>
            <a:ext cx="5977176" cy="523220"/>
          </a:xfrm>
          <a:prstGeom prst="rect">
            <a:avLst/>
          </a:prstGeom>
          <a:noFill/>
        </p:spPr>
        <p:txBody>
          <a:bodyPr wrap="square">
            <a:spAutoFit/>
          </a:bodyPr>
          <a:lstStyle/>
          <a:p>
            <a:pPr eaLnBrk="1" fontAlgn="auto" hangingPunct="1">
              <a:spcBef>
                <a:spcPts val="0"/>
              </a:spcBef>
              <a:spcAft>
                <a:spcPts val="0"/>
              </a:spcAft>
              <a:defRPr/>
            </a:pPr>
            <a:r>
              <a:rPr lang="en-US" sz="2800" b="1" dirty="0">
                <a:solidFill>
                  <a:srgbClr val="00478B"/>
                </a:solidFill>
                <a:latin typeface="Calibri"/>
              </a:rPr>
              <a:t>UF Enterprise </a:t>
            </a:r>
            <a:r>
              <a:rPr lang="en-US" sz="2800" b="1" dirty="0" smtClean="0">
                <a:solidFill>
                  <a:srgbClr val="00478B"/>
                </a:solidFill>
                <a:latin typeface="Calibri"/>
              </a:rPr>
              <a:t>Expenses </a:t>
            </a:r>
            <a:r>
              <a:rPr lang="en-US" sz="2800" b="1" dirty="0">
                <a:solidFill>
                  <a:srgbClr val="00478B"/>
                </a:solidFill>
                <a:latin typeface="Calibri"/>
              </a:rPr>
              <a:t>FY15</a:t>
            </a:r>
          </a:p>
        </p:txBody>
      </p:sp>
      <p:graphicFrame>
        <p:nvGraphicFramePr>
          <p:cNvPr id="3" name="Chart 10"/>
          <p:cNvGraphicFramePr>
            <a:graphicFrameLocks/>
          </p:cNvGraphicFramePr>
          <p:nvPr>
            <p:extLst>
              <p:ext uri="{D42A27DB-BD31-4B8C-83A1-F6EECF244321}">
                <p14:modId xmlns:p14="http://schemas.microsoft.com/office/powerpoint/2010/main" val="4278619436"/>
              </p:ext>
            </p:extLst>
          </p:nvPr>
        </p:nvGraphicFramePr>
        <p:xfrm>
          <a:off x="682703" y="3006502"/>
          <a:ext cx="2263000" cy="3336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3312885062"/>
              </p:ext>
            </p:extLst>
          </p:nvPr>
        </p:nvGraphicFramePr>
        <p:xfrm>
          <a:off x="1143000" y="1750403"/>
          <a:ext cx="7391401" cy="505777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968637" y="1241408"/>
            <a:ext cx="2484976" cy="430887"/>
          </a:xfrm>
          <a:prstGeom prst="rect">
            <a:avLst/>
          </a:prstGeom>
          <a:noFill/>
        </p:spPr>
        <p:txBody>
          <a:bodyPr wrap="none" rtlCol="0">
            <a:spAutoFit/>
          </a:bodyPr>
          <a:lstStyle/>
          <a:p>
            <a:r>
              <a:rPr lang="en-US" sz="1100" dirty="0" smtClean="0">
                <a:solidFill>
                  <a:srgbClr val="00478B"/>
                </a:solidFill>
              </a:rPr>
              <a:t>Scholarship Allowance and Scholarships,</a:t>
            </a:r>
          </a:p>
          <a:p>
            <a:r>
              <a:rPr lang="en-US" sz="1100" dirty="0" smtClean="0">
                <a:solidFill>
                  <a:srgbClr val="00478B"/>
                </a:solidFill>
              </a:rPr>
              <a:t>Fellowships and Waivers, $83,861, 2%</a:t>
            </a:r>
            <a:endParaRPr lang="en-US" sz="1100" dirty="0">
              <a:solidFill>
                <a:srgbClr val="00478B"/>
              </a:solidFill>
            </a:endParaRPr>
          </a:p>
        </p:txBody>
      </p:sp>
      <p:cxnSp>
        <p:nvCxnSpPr>
          <p:cNvPr id="6" name="Straight Connector 5"/>
          <p:cNvCxnSpPr/>
          <p:nvPr/>
        </p:nvCxnSpPr>
        <p:spPr>
          <a:xfrm>
            <a:off x="4343400" y="1676400"/>
            <a:ext cx="0" cy="533400"/>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237293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 y="640080"/>
            <a:ext cx="4377928" cy="523220"/>
          </a:xfrm>
          <a:prstGeom prst="rect">
            <a:avLst/>
          </a:prstGeom>
          <a:noFill/>
        </p:spPr>
        <p:txBody>
          <a:bodyPr>
            <a:spAutoFit/>
          </a:bodyPr>
          <a:lstStyle/>
          <a:p>
            <a:pPr eaLnBrk="1" fontAlgn="auto" hangingPunct="1">
              <a:spcBef>
                <a:spcPts val="0"/>
              </a:spcBef>
              <a:spcAft>
                <a:spcPts val="0"/>
              </a:spcAft>
              <a:defRPr/>
            </a:pPr>
            <a:r>
              <a:rPr lang="en-US" sz="2800" b="1" dirty="0">
                <a:solidFill>
                  <a:srgbClr val="00478B"/>
                </a:solidFill>
                <a:latin typeface="Calibri"/>
              </a:rPr>
              <a:t>UF Revenue Sources FY15</a:t>
            </a:r>
          </a:p>
        </p:txBody>
      </p:sp>
      <p:graphicFrame>
        <p:nvGraphicFramePr>
          <p:cNvPr id="3" name="Chart 10"/>
          <p:cNvGraphicFramePr>
            <a:graphicFrameLocks/>
          </p:cNvGraphicFramePr>
          <p:nvPr>
            <p:extLst/>
          </p:nvPr>
        </p:nvGraphicFramePr>
        <p:xfrm>
          <a:off x="756770" y="2213435"/>
          <a:ext cx="2148011" cy="333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389" name="Chart 8"/>
          <p:cNvGraphicFramePr>
            <a:graphicFrameLocks/>
          </p:cNvGraphicFramePr>
          <p:nvPr>
            <p:extLst/>
          </p:nvPr>
        </p:nvGraphicFramePr>
        <p:xfrm>
          <a:off x="-1" y="1160435"/>
          <a:ext cx="9771729" cy="5087965"/>
        </p:xfrm>
        <a:graphic>
          <a:graphicData uri="http://schemas.openxmlformats.org/presentationml/2006/ole">
            <mc:AlternateContent xmlns:mc="http://schemas.openxmlformats.org/markup-compatibility/2006">
              <mc:Choice xmlns:v="urn:schemas-microsoft-com:vml" Requires="v">
                <p:oleObj spid="_x0000_s5147" name="Worksheet" r:id="rId6" imgW="7505730" imgH="3905340" progId="Excel.Sheet.8">
                  <p:embed/>
                </p:oleObj>
              </mc:Choice>
              <mc:Fallback>
                <p:oleObj name="Worksheet" r:id="rId6" imgW="7505730" imgH="3905340" progId="Excel.Sheet.8">
                  <p:embed/>
                  <p:pic>
                    <p:nvPicPr>
                      <p:cNvPr id="0" name=""/>
                      <p:cNvPicPr>
                        <a:picLocks noChangeArrowheads="1"/>
                      </p:cNvPicPr>
                      <p:nvPr/>
                    </p:nvPicPr>
                    <p:blipFill>
                      <a:blip r:embed="rId7"/>
                      <a:srcRect/>
                      <a:stretch>
                        <a:fillRect/>
                      </a:stretch>
                    </p:blipFill>
                    <p:spPr bwMode="auto">
                      <a:xfrm>
                        <a:off x="-1" y="1160435"/>
                        <a:ext cx="9771729" cy="5087965"/>
                      </a:xfrm>
                      <a:prstGeom prst="rect">
                        <a:avLst/>
                      </a:prstGeom>
                      <a:noFill/>
                      <a:ln>
                        <a:noFill/>
                      </a:ln>
                      <a:extLst/>
                    </p:spPr>
                  </p:pic>
                </p:oleObj>
              </mc:Fallback>
            </mc:AlternateContent>
          </a:graphicData>
        </a:graphic>
      </p:graphicFrame>
      <p:sp>
        <p:nvSpPr>
          <p:cNvPr id="16390" name="TextBox 2"/>
          <p:cNvSpPr txBox="1">
            <a:spLocks noChangeArrowheads="1"/>
          </p:cNvSpPr>
          <p:nvPr/>
        </p:nvSpPr>
        <p:spPr bwMode="auto">
          <a:xfrm>
            <a:off x="3608367" y="3621104"/>
            <a:ext cx="154131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b="1" dirty="0">
                <a:solidFill>
                  <a:srgbClr val="00478B"/>
                </a:solidFill>
              </a:rPr>
              <a:t>Other Grants, Contracts Gifts and Transfers from Component Units,</a:t>
            </a:r>
          </a:p>
          <a:p>
            <a:r>
              <a:rPr lang="en-US" altLang="en-US" sz="1100" b="1" dirty="0">
                <a:solidFill>
                  <a:srgbClr val="00478B"/>
                </a:solidFill>
              </a:rPr>
              <a:t>$1,006,816, </a:t>
            </a:r>
            <a:r>
              <a:rPr lang="en-US" altLang="en-US" sz="1100" b="1" dirty="0" smtClean="0">
                <a:solidFill>
                  <a:srgbClr val="00478B"/>
                </a:solidFill>
              </a:rPr>
              <a:t>36%</a:t>
            </a:r>
            <a:endParaRPr lang="en-US" altLang="en-US" sz="1100" b="1" dirty="0">
              <a:solidFill>
                <a:srgbClr val="00478B"/>
              </a:solidFill>
            </a:endParaRPr>
          </a:p>
        </p:txBody>
      </p:sp>
      <p:sp>
        <p:nvSpPr>
          <p:cNvPr id="16391" name="TextBox 4"/>
          <p:cNvSpPr txBox="1">
            <a:spLocks noChangeArrowheads="1"/>
          </p:cNvSpPr>
          <p:nvPr/>
        </p:nvSpPr>
        <p:spPr bwMode="auto">
          <a:xfrm>
            <a:off x="5368975" y="4842474"/>
            <a:ext cx="1179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b="1" dirty="0">
                <a:solidFill>
                  <a:prstClr val="white"/>
                </a:solidFill>
              </a:rPr>
              <a:t>Federal, State and Local Grants</a:t>
            </a:r>
          </a:p>
          <a:p>
            <a:r>
              <a:rPr lang="en-US" altLang="en-US" sz="1100" b="1" dirty="0">
                <a:solidFill>
                  <a:prstClr val="white"/>
                </a:solidFill>
              </a:rPr>
              <a:t>and Contracts, $431,518,  </a:t>
            </a:r>
            <a:r>
              <a:rPr lang="en-US" altLang="en-US" sz="1100" b="1" dirty="0" smtClean="0">
                <a:solidFill>
                  <a:prstClr val="white"/>
                </a:solidFill>
              </a:rPr>
              <a:t>15.5%</a:t>
            </a:r>
            <a:endParaRPr lang="en-US" altLang="en-US" sz="1100" b="1" dirty="0">
              <a:solidFill>
                <a:prstClr val="white"/>
              </a:solidFill>
            </a:endParaRPr>
          </a:p>
        </p:txBody>
      </p:sp>
      <p:sp>
        <p:nvSpPr>
          <p:cNvPr id="16392" name="TextBox 5"/>
          <p:cNvSpPr txBox="1">
            <a:spLocks noChangeArrowheads="1"/>
          </p:cNvSpPr>
          <p:nvPr/>
        </p:nvSpPr>
        <p:spPr bwMode="auto">
          <a:xfrm>
            <a:off x="6022165" y="3946128"/>
            <a:ext cx="11751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b="1" dirty="0">
                <a:solidFill>
                  <a:prstClr val="white"/>
                </a:solidFill>
              </a:rPr>
              <a:t>Student Tuition and Fees </a:t>
            </a:r>
            <a:r>
              <a:rPr lang="en-US" altLang="en-US" sz="1100" b="1" dirty="0" smtClean="0">
                <a:solidFill>
                  <a:prstClr val="white"/>
                </a:solidFill>
              </a:rPr>
              <a:t>(Net)</a:t>
            </a:r>
            <a:endParaRPr lang="en-US" altLang="en-US" sz="1100" b="1" dirty="0">
              <a:solidFill>
                <a:prstClr val="white"/>
              </a:solidFill>
            </a:endParaRPr>
          </a:p>
          <a:p>
            <a:r>
              <a:rPr lang="en-US" altLang="en-US" sz="1100" b="1" dirty="0" smtClean="0">
                <a:solidFill>
                  <a:prstClr val="white"/>
                </a:solidFill>
              </a:rPr>
              <a:t>$376,238, 13.5%</a:t>
            </a:r>
            <a:endParaRPr lang="en-US" altLang="en-US" sz="1100" b="1" dirty="0">
              <a:solidFill>
                <a:prstClr val="white"/>
              </a:solidFill>
            </a:endParaRPr>
          </a:p>
        </p:txBody>
      </p:sp>
      <p:sp>
        <p:nvSpPr>
          <p:cNvPr id="16393" name="TextBox 6"/>
          <p:cNvSpPr txBox="1">
            <a:spLocks noChangeArrowheads="1"/>
          </p:cNvSpPr>
          <p:nvPr/>
        </p:nvSpPr>
        <p:spPr bwMode="auto">
          <a:xfrm>
            <a:off x="1219201" y="2153513"/>
            <a:ext cx="2442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Investment Income (Net), $29,335, 1%</a:t>
            </a:r>
          </a:p>
        </p:txBody>
      </p:sp>
      <p:sp>
        <p:nvSpPr>
          <p:cNvPr id="16394" name="TextBox 7"/>
          <p:cNvSpPr txBox="1">
            <a:spLocks noChangeArrowheads="1"/>
          </p:cNvSpPr>
          <p:nvPr/>
        </p:nvSpPr>
        <p:spPr bwMode="auto">
          <a:xfrm>
            <a:off x="1981200" y="1568193"/>
            <a:ext cx="27708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Auxiliary Sales and Other, $181,245, </a:t>
            </a:r>
            <a:r>
              <a:rPr lang="en-US" altLang="en-US" sz="1100" dirty="0" smtClean="0">
                <a:solidFill>
                  <a:srgbClr val="00478B"/>
                </a:solidFill>
              </a:rPr>
              <a:t>6.5%</a:t>
            </a:r>
            <a:endParaRPr lang="en-US" altLang="en-US" sz="1100" dirty="0">
              <a:solidFill>
                <a:srgbClr val="00478B"/>
              </a:solidFill>
            </a:endParaRPr>
          </a:p>
        </p:txBody>
      </p:sp>
      <p:sp>
        <p:nvSpPr>
          <p:cNvPr id="16395" name="TextBox 8"/>
          <p:cNvSpPr txBox="1">
            <a:spLocks noChangeArrowheads="1"/>
          </p:cNvSpPr>
          <p:nvPr/>
        </p:nvSpPr>
        <p:spPr bwMode="auto">
          <a:xfrm>
            <a:off x="4959487" y="1219200"/>
            <a:ext cx="30339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dirty="0">
                <a:solidFill>
                  <a:srgbClr val="00478B"/>
                </a:solidFill>
              </a:rPr>
              <a:t>Federal and State Student Financial Aid, $115,755, </a:t>
            </a:r>
            <a:r>
              <a:rPr lang="en-US" altLang="en-US" sz="1100" dirty="0" smtClean="0">
                <a:solidFill>
                  <a:srgbClr val="00478B"/>
                </a:solidFill>
              </a:rPr>
              <a:t>4.2%</a:t>
            </a:r>
            <a:endParaRPr lang="en-US" altLang="en-US" sz="1100" dirty="0">
              <a:solidFill>
                <a:srgbClr val="00478B"/>
              </a:solidFill>
            </a:endParaRPr>
          </a:p>
        </p:txBody>
      </p:sp>
      <p:cxnSp>
        <p:nvCxnSpPr>
          <p:cNvPr id="11" name="Straight Connector 10"/>
          <p:cNvCxnSpPr>
            <a:stCxn id="16393" idx="3"/>
          </p:cNvCxnSpPr>
          <p:nvPr/>
        </p:nvCxnSpPr>
        <p:spPr>
          <a:xfrm>
            <a:off x="3661553" y="2284318"/>
            <a:ext cx="478062" cy="115416"/>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79025" y="1776238"/>
            <a:ext cx="107126" cy="377275"/>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16546" y="1630499"/>
            <a:ext cx="0" cy="274501"/>
          </a:xfrm>
          <a:prstGeom prst="line">
            <a:avLst/>
          </a:prstGeom>
          <a:ln>
            <a:solidFill>
              <a:srgbClr val="00478B"/>
            </a:solidFill>
          </a:ln>
        </p:spPr>
        <p:style>
          <a:lnRef idx="1">
            <a:schemeClr val="accent1"/>
          </a:lnRef>
          <a:fillRef idx="0">
            <a:schemeClr val="accent1"/>
          </a:fillRef>
          <a:effectRef idx="0">
            <a:schemeClr val="accent1"/>
          </a:effectRef>
          <a:fontRef idx="minor">
            <a:schemeClr val="tx1"/>
          </a:fontRef>
        </p:style>
      </p:cxnSp>
      <p:sp>
        <p:nvSpPr>
          <p:cNvPr id="16399" name="TextBox 2"/>
          <p:cNvSpPr txBox="1">
            <a:spLocks noChangeArrowheads="1"/>
          </p:cNvSpPr>
          <p:nvPr/>
        </p:nvSpPr>
        <p:spPr bwMode="auto">
          <a:xfrm>
            <a:off x="5646019" y="2840338"/>
            <a:ext cx="154404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r>
              <a:rPr lang="en-US" altLang="en-US" sz="1100" b="1" dirty="0">
                <a:solidFill>
                  <a:prstClr val="white"/>
                </a:solidFill>
              </a:rPr>
              <a:t>State Appropriation (Noncapital), $643,570, </a:t>
            </a:r>
            <a:r>
              <a:rPr lang="en-US" altLang="en-US" sz="1100" b="1" dirty="0" smtClean="0">
                <a:solidFill>
                  <a:prstClr val="white"/>
                </a:solidFill>
              </a:rPr>
              <a:t>23%</a:t>
            </a:r>
            <a:endParaRPr lang="en-US" altLang="en-US" sz="1100" b="1" dirty="0">
              <a:solidFill>
                <a:prstClr val="white"/>
              </a:solidFill>
            </a:endParaRPr>
          </a:p>
        </p:txBody>
      </p:sp>
      <p:sp>
        <p:nvSpPr>
          <p:cNvPr id="19"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225325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74400003"/>
              </p:ext>
            </p:extLst>
          </p:nvPr>
        </p:nvGraphicFramePr>
        <p:xfrm>
          <a:off x="1310003" y="1295400"/>
          <a:ext cx="606742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86238" y="252462"/>
            <a:ext cx="6081665" cy="954107"/>
          </a:xfrm>
          <a:prstGeom prst="rect">
            <a:avLst/>
          </a:prstGeom>
          <a:noFill/>
        </p:spPr>
        <p:txBody>
          <a:bodyPr wrap="none" rtlCol="0">
            <a:spAutoFit/>
          </a:bodyPr>
          <a:lstStyle/>
          <a:p>
            <a:pPr algn="ctr"/>
            <a:r>
              <a:rPr lang="en-US" sz="2800" b="1" dirty="0" smtClean="0">
                <a:solidFill>
                  <a:srgbClr val="00478B"/>
                </a:solidFill>
              </a:rPr>
              <a:t>State Appropriation and Tuition per FTE</a:t>
            </a:r>
          </a:p>
          <a:p>
            <a:pPr algn="ctr"/>
            <a:r>
              <a:rPr lang="en-US" sz="2800" b="1" dirty="0" smtClean="0">
                <a:solidFill>
                  <a:srgbClr val="00478B"/>
                </a:solidFill>
              </a:rPr>
              <a:t>AAU Public vs. UF</a:t>
            </a:r>
            <a:endParaRPr lang="en-US" sz="2800" b="1" dirty="0">
              <a:solidFill>
                <a:srgbClr val="00478B"/>
              </a:solidFill>
            </a:endParaRPr>
          </a:p>
        </p:txBody>
      </p:sp>
      <p:sp>
        <p:nvSpPr>
          <p:cNvPr id="8" name="Title 1"/>
          <p:cNvSpPr>
            <a:spLocks noGrp="1"/>
          </p:cNvSpPr>
          <p:nvPr>
            <p:ph type="title"/>
          </p:nvPr>
        </p:nvSpPr>
        <p:spPr>
          <a:xfrm>
            <a:off x="8610600" y="381000"/>
            <a:ext cx="533400" cy="5867400"/>
          </a:xfrm>
        </p:spPr>
        <p:txBody>
          <a:bodyPr>
            <a:normAutofit/>
          </a:bodyPr>
          <a:lstStyle/>
          <a:p>
            <a:r>
              <a:rPr lang="en-US" sz="1800" dirty="0" smtClean="0"/>
              <a:t>The Color of Money</a:t>
            </a:r>
            <a:endParaRPr lang="en-US" sz="1800" dirty="0"/>
          </a:p>
        </p:txBody>
      </p:sp>
    </p:spTree>
    <p:extLst>
      <p:ext uri="{BB962C8B-B14F-4D97-AF65-F5344CB8AC3E}">
        <p14:creationId xmlns:p14="http://schemas.microsoft.com/office/powerpoint/2010/main" val="1063549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90800"/>
            <a:ext cx="9144000" cy="1431925"/>
          </a:xfrm>
        </p:spPr>
        <p:txBody>
          <a:bodyPr/>
          <a:lstStyle/>
          <a:p>
            <a:pPr algn="ctr"/>
            <a:r>
              <a:rPr lang="en-US" dirty="0" smtClean="0"/>
              <a:t>Budget and Fiscal Accountability</a:t>
            </a:r>
            <a:endParaRPr lang="en-US" dirty="0"/>
          </a:p>
        </p:txBody>
      </p:sp>
      <p:sp>
        <p:nvSpPr>
          <p:cNvPr id="3" name="Subtitle 2"/>
          <p:cNvSpPr>
            <a:spLocks noGrp="1"/>
          </p:cNvSpPr>
          <p:nvPr>
            <p:ph type="subTitle" sz="quarter" idx="4294967295"/>
          </p:nvPr>
        </p:nvSpPr>
        <p:spPr>
          <a:xfrm>
            <a:off x="228600" y="2117725"/>
            <a:ext cx="8382000" cy="1905000"/>
          </a:xfrm>
          <a:prstGeom prst="rect">
            <a:avLst/>
          </a:prstGeom>
        </p:spPr>
        <p:txBody>
          <a:bodyPr/>
          <a:lstStyle/>
          <a:p>
            <a:pPr eaLnBrk="1" hangingPunct="1">
              <a:buNone/>
              <a:defRPr/>
            </a:pPr>
            <a:endParaRPr lang="en-US" dirty="0"/>
          </a:p>
          <a:p>
            <a:pPr algn="ctr" eaLnBrk="1" hangingPunct="1">
              <a:defRPr/>
            </a:pPr>
            <a:r>
              <a:rPr lang="en-US" sz="4800" dirty="0" smtClean="0"/>
              <a:t>Budgeting</a:t>
            </a:r>
            <a:endParaRPr lang="en-US" sz="4800" dirty="0"/>
          </a:p>
        </p:txBody>
      </p:sp>
      <p:sp>
        <p:nvSpPr>
          <p:cNvPr id="5" name="Title 3"/>
          <p:cNvSpPr txBox="1">
            <a:spLocks/>
          </p:cNvSpPr>
          <p:nvPr/>
        </p:nvSpPr>
        <p:spPr>
          <a:xfrm>
            <a:off x="8610600" y="381000"/>
            <a:ext cx="533400" cy="5867400"/>
          </a:xfrm>
          <a:prstGeom prst="rect">
            <a:avLst/>
          </a:prstGeom>
        </p:spPr>
        <p:txBody>
          <a:bodyPr vert="vert" anchor="ctr">
            <a:normAutofit fontScale="97500"/>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Budgeting at UF</a:t>
            </a:r>
            <a:endParaRPr lang="en-US" sz="1800" kern="0" dirty="0"/>
          </a:p>
        </p:txBody>
      </p:sp>
    </p:spTree>
    <p:extLst>
      <p:ext uri="{BB962C8B-B14F-4D97-AF65-F5344CB8AC3E}">
        <p14:creationId xmlns:p14="http://schemas.microsoft.com/office/powerpoint/2010/main" val="49111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68338" y="1597025"/>
            <a:ext cx="7713662"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marL="800100" lvl="1" indent="-342900">
              <a:spcAft>
                <a:spcPts val="450"/>
              </a:spcAft>
              <a:buClr>
                <a:srgbClr val="FF3300"/>
              </a:buClr>
              <a:buFont typeface="Wingdings" panose="05000000000000000000" pitchFamily="2" charset="2"/>
              <a:buChar char="v"/>
              <a:defRPr/>
            </a:pPr>
            <a:r>
              <a:rPr lang="en-US" altLang="en-US" sz="2400" dirty="0" smtClean="0">
                <a:ea typeface="Calibri" panose="020F0502020204030204" pitchFamily="34" charset="0"/>
                <a:cs typeface="Times New Roman" panose="02020603050405020304" pitchFamily="18" charset="0"/>
              </a:rPr>
              <a:t>APPROP (budget based) State Appropriations, Tuition, Lottery</a:t>
            </a:r>
          </a:p>
          <a:p>
            <a:pPr marL="800100" lvl="1" indent="-342900">
              <a:spcAft>
                <a:spcPts val="450"/>
              </a:spcAft>
              <a:buClr>
                <a:srgbClr val="FF3300"/>
              </a:buClr>
              <a:buFont typeface="Wingdings" panose="05000000000000000000" pitchFamily="2" charset="2"/>
              <a:buChar char="v"/>
              <a:defRPr/>
            </a:pPr>
            <a:r>
              <a:rPr lang="en-US" altLang="en-US" sz="2400" dirty="0" smtClean="0">
                <a:ea typeface="Calibri" panose="020F0502020204030204" pitchFamily="34" charset="0"/>
                <a:cs typeface="Times New Roman" panose="02020603050405020304" pitchFamily="18" charset="0"/>
              </a:rPr>
              <a:t>C&amp;G (cash or budget based) Grants, Residuals, Returned Overhead</a:t>
            </a:r>
          </a:p>
          <a:p>
            <a:pPr marL="800100" lvl="1" indent="-342900">
              <a:spcAft>
                <a:spcPts val="450"/>
              </a:spcAft>
              <a:buClr>
                <a:srgbClr val="FF3300"/>
              </a:buClr>
              <a:buFont typeface="Wingdings" panose="05000000000000000000" pitchFamily="2" charset="2"/>
              <a:buChar char="v"/>
              <a:defRPr/>
            </a:pPr>
            <a:r>
              <a:rPr lang="en-US" altLang="en-US" sz="2400" dirty="0" smtClean="0">
                <a:ea typeface="Calibri" panose="020F0502020204030204" pitchFamily="34" charset="0"/>
                <a:cs typeface="Times New Roman" panose="02020603050405020304" pitchFamily="18" charset="0"/>
              </a:rPr>
              <a:t>Other (cash based) Auxiliaries, Component Units (Foundation, Direct Support Organizations (DSO)), Financial Aid</a:t>
            </a:r>
          </a:p>
          <a:p>
            <a:pPr marL="457200" lvl="1" indent="0">
              <a:spcAft>
                <a:spcPts val="450"/>
              </a:spcAft>
              <a:buClr>
                <a:srgbClr val="EA5816"/>
              </a:buClr>
              <a:defRPr/>
            </a:pPr>
            <a:endParaRPr lang="en-US" altLang="en-US" sz="2400" dirty="0" smtClean="0">
              <a:ea typeface="Calibri" panose="020F0502020204030204" pitchFamily="34" charset="0"/>
              <a:cs typeface="Times New Roman" panose="02020603050405020304" pitchFamily="18" charset="0"/>
            </a:endParaRPr>
          </a:p>
          <a:p>
            <a:pPr marL="457200" lvl="1" indent="0">
              <a:spcAft>
                <a:spcPts val="450"/>
              </a:spcAft>
              <a:buClr>
                <a:srgbClr val="EA5816"/>
              </a:buClr>
              <a:defRPr/>
            </a:pPr>
            <a:r>
              <a:rPr lang="en-US" altLang="en-US" sz="2400" dirty="0" smtClean="0">
                <a:ea typeface="Calibri" panose="020F0502020204030204" pitchFamily="34" charset="0"/>
                <a:cs typeface="Times New Roman" panose="02020603050405020304" pitchFamily="18" charset="0"/>
              </a:rPr>
              <a:t>It is important that administrators monitor available funds and utilize them as intended</a:t>
            </a:r>
            <a:endParaRPr lang="en-US" altLang="en-US" sz="2400" dirty="0">
              <a:ea typeface="Calibri" panose="020F0502020204030204" pitchFamily="34" charset="0"/>
              <a:cs typeface="Times New Roman" panose="02020603050405020304" pitchFamily="18" charset="0"/>
            </a:endParaRPr>
          </a:p>
        </p:txBody>
      </p:sp>
      <p:sp>
        <p:nvSpPr>
          <p:cNvPr id="10243" name="Rectangle 3"/>
          <p:cNvSpPr>
            <a:spLocks noChangeArrowheads="1"/>
          </p:cNvSpPr>
          <p:nvPr/>
        </p:nvSpPr>
        <p:spPr bwMode="auto">
          <a:xfrm>
            <a:off x="548640" y="640080"/>
            <a:ext cx="31194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a:solidFill>
                  <a:srgbClr val="00478B"/>
                </a:solidFill>
                <a:ea typeface="Calibri" panose="020F0502020204030204" pitchFamily="34" charset="0"/>
                <a:cs typeface="Times New Roman" panose="02020603050405020304" pitchFamily="18" charset="0"/>
              </a:rPr>
              <a:t>Primary Fund Types</a:t>
            </a:r>
          </a:p>
        </p:txBody>
      </p:sp>
      <p:sp>
        <p:nvSpPr>
          <p:cNvPr id="5" name="Title 3"/>
          <p:cNvSpPr txBox="1">
            <a:spLocks/>
          </p:cNvSpPr>
          <p:nvPr/>
        </p:nvSpPr>
        <p:spPr>
          <a:xfrm>
            <a:off x="8610600" y="381000"/>
            <a:ext cx="533400" cy="5867400"/>
          </a:xfrm>
          <a:prstGeom prst="rect">
            <a:avLst/>
          </a:prstGeom>
        </p:spPr>
        <p:txBody>
          <a:bodyPr vert="vert" anchor="ctr">
            <a:normAutofit fontScale="97500"/>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Budgeting at UF</a:t>
            </a:r>
            <a:endParaRPr lang="en-US" sz="1800" kern="0" dirty="0"/>
          </a:p>
        </p:txBody>
      </p:sp>
    </p:spTree>
    <p:extLst>
      <p:ext uri="{BB962C8B-B14F-4D97-AF65-F5344CB8AC3E}">
        <p14:creationId xmlns:p14="http://schemas.microsoft.com/office/powerpoint/2010/main" val="31733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68338" y="1508125"/>
            <a:ext cx="7713662"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marL="800100" lvl="1" indent="-342900">
              <a:spcAft>
                <a:spcPts val="450"/>
              </a:spcAft>
              <a:buClr>
                <a:srgbClr val="FF3300"/>
              </a:buClr>
              <a:buFont typeface="Wingdings" panose="05000000000000000000" pitchFamily="2" charset="2"/>
              <a:buChar char="v"/>
            </a:pPr>
            <a:r>
              <a:rPr lang="en-US" altLang="en-US" sz="2400" dirty="0">
                <a:ea typeface="Calibri" panose="020F0502020204030204" pitchFamily="34" charset="0"/>
                <a:cs typeface="Times New Roman" panose="02020603050405020304" pitchFamily="18" charset="0"/>
              </a:rPr>
              <a:t>Decentralized model that allocates funding to units that earn the </a:t>
            </a:r>
            <a:r>
              <a:rPr lang="en-US" altLang="en-US" sz="2400" dirty="0" smtClean="0">
                <a:ea typeface="Calibri" panose="020F0502020204030204" pitchFamily="34" charset="0"/>
                <a:cs typeface="Times New Roman" panose="02020603050405020304" pitchFamily="18" charset="0"/>
              </a:rPr>
              <a:t>revenue – Tuition revenue and General Fund Supplement – Primarily Colleges</a:t>
            </a:r>
            <a:endParaRPr lang="en-US" altLang="en-US" sz="2400" dirty="0">
              <a:ea typeface="Calibri" panose="020F0502020204030204" pitchFamily="34" charset="0"/>
              <a:cs typeface="Times New Roman" panose="02020603050405020304" pitchFamily="18" charset="0"/>
            </a:endParaRPr>
          </a:p>
          <a:p>
            <a:pPr marL="800100" lvl="1" indent="-342900">
              <a:spcAft>
                <a:spcPts val="450"/>
              </a:spcAft>
              <a:buClr>
                <a:srgbClr val="FF3300"/>
              </a:buClr>
              <a:buFont typeface="Wingdings" panose="05000000000000000000" pitchFamily="2" charset="2"/>
              <a:buChar char="v"/>
            </a:pPr>
            <a:r>
              <a:rPr lang="en-US" altLang="en-US" sz="2400" dirty="0">
                <a:ea typeface="Calibri" panose="020F0502020204030204" pitchFamily="34" charset="0"/>
                <a:cs typeface="Times New Roman" panose="02020603050405020304" pitchFamily="18" charset="0"/>
              </a:rPr>
              <a:t>Central overhead costs assessed to units through revenue or expenditure taxes (based on fund type)</a:t>
            </a:r>
          </a:p>
          <a:p>
            <a:pPr marL="800100" lvl="1" indent="-342900">
              <a:spcAft>
                <a:spcPts val="450"/>
              </a:spcAft>
              <a:buClr>
                <a:srgbClr val="FF3300"/>
              </a:buClr>
              <a:buFont typeface="Wingdings" panose="05000000000000000000" pitchFamily="2" charset="2"/>
              <a:buChar char="v"/>
            </a:pPr>
            <a:r>
              <a:rPr lang="en-US" altLang="en-US" sz="2400" dirty="0">
                <a:ea typeface="Calibri" panose="020F0502020204030204" pitchFamily="34" charset="0"/>
                <a:cs typeface="Times New Roman" panose="02020603050405020304" pitchFamily="18" charset="0"/>
              </a:rPr>
              <a:t>Funds have different restrictions for spending and different policies for retention (for example, Material and Supply (M&amp;S) fees, which must be refunded to students if not used in the current year). </a:t>
            </a:r>
          </a:p>
          <a:p>
            <a:pPr marL="800100" lvl="1" indent="-342900">
              <a:spcAft>
                <a:spcPts val="450"/>
              </a:spcAft>
              <a:buClr>
                <a:srgbClr val="FF3300"/>
              </a:buClr>
              <a:buFont typeface="Wingdings" panose="05000000000000000000" pitchFamily="2" charset="2"/>
              <a:buChar char="v"/>
            </a:pPr>
            <a:r>
              <a:rPr lang="en-US" altLang="en-US" sz="2400" dirty="0">
                <a:ea typeface="Calibri" panose="020F0502020204030204" pitchFamily="34" charset="0"/>
                <a:cs typeface="Times New Roman" panose="02020603050405020304" pitchFamily="18" charset="0"/>
              </a:rPr>
              <a:t>Consult fiscal staff or core offices as needed</a:t>
            </a:r>
            <a:r>
              <a:rPr lang="en-US" altLang="en-US" sz="2000" dirty="0">
                <a:ea typeface="Calibri" panose="020F0502020204030204" pitchFamily="34" charset="0"/>
                <a:cs typeface="Times New Roman" panose="02020603050405020304" pitchFamily="18" charset="0"/>
              </a:rPr>
              <a:t>.</a:t>
            </a:r>
          </a:p>
        </p:txBody>
      </p:sp>
      <p:sp>
        <p:nvSpPr>
          <p:cNvPr id="12291" name="Rectangle 3"/>
          <p:cNvSpPr>
            <a:spLocks noChangeArrowheads="1"/>
          </p:cNvSpPr>
          <p:nvPr/>
        </p:nvSpPr>
        <p:spPr bwMode="auto">
          <a:xfrm>
            <a:off x="668338" y="746125"/>
            <a:ext cx="3088666"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UF’s Budget Model</a:t>
            </a:r>
            <a:endParaRPr lang="en-US" altLang="en-US" sz="2800" b="1" dirty="0">
              <a:solidFill>
                <a:srgbClr val="00478B"/>
              </a:solidFill>
              <a:ea typeface="Calibri" panose="020F0502020204030204" pitchFamily="34" charset="0"/>
              <a:cs typeface="Times New Roman" panose="02020603050405020304" pitchFamily="18" charset="0"/>
            </a:endParaRPr>
          </a:p>
        </p:txBody>
      </p:sp>
      <p:sp>
        <p:nvSpPr>
          <p:cNvPr id="5" name="Title 3"/>
          <p:cNvSpPr txBox="1">
            <a:spLocks/>
          </p:cNvSpPr>
          <p:nvPr/>
        </p:nvSpPr>
        <p:spPr>
          <a:xfrm>
            <a:off x="8610600" y="381000"/>
            <a:ext cx="533400" cy="5867400"/>
          </a:xfrm>
          <a:prstGeom prst="rect">
            <a:avLst/>
          </a:prstGeom>
        </p:spPr>
        <p:txBody>
          <a:bodyPr vert="vert" anchor="ctr">
            <a:normAutofit fontScale="97500"/>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Budgeting at UF</a:t>
            </a:r>
            <a:endParaRPr lang="en-US" sz="1800" kern="0" dirty="0"/>
          </a:p>
        </p:txBody>
      </p:sp>
    </p:spTree>
    <p:extLst>
      <p:ext uri="{BB962C8B-B14F-4D97-AF65-F5344CB8AC3E}">
        <p14:creationId xmlns:p14="http://schemas.microsoft.com/office/powerpoint/2010/main" val="212959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8338" y="1066086"/>
            <a:ext cx="7485062" cy="5355312"/>
          </a:xfrm>
          <a:prstGeom prst="rect">
            <a:avLst/>
          </a:prstGeom>
          <a:noFill/>
        </p:spPr>
        <p:txBody>
          <a:bodyPr wrap="square" rtlCol="0">
            <a:spAutoFit/>
          </a:bodyPr>
          <a:lstStyle/>
          <a:p>
            <a:pPr marL="285750" indent="-285750">
              <a:buClr>
                <a:srgbClr val="FF3300"/>
              </a:buClr>
              <a:buFont typeface="Wingdings" panose="05000000000000000000" pitchFamily="2" charset="2"/>
              <a:buChar char="v"/>
            </a:pPr>
            <a:r>
              <a:rPr lang="en-US" dirty="0" smtClean="0"/>
              <a:t>The various Colleges and units across campus allocate resources in different ways.</a:t>
            </a:r>
          </a:p>
          <a:p>
            <a:pPr marL="285750" indent="-285750">
              <a:spcAft>
                <a:spcPts val="600"/>
              </a:spcAft>
              <a:buClr>
                <a:srgbClr val="FF3300"/>
              </a:buClr>
              <a:buFont typeface="Wingdings" panose="05000000000000000000" pitchFamily="2" charset="2"/>
              <a:buChar char="v"/>
            </a:pPr>
            <a:r>
              <a:rPr lang="en-US" dirty="0" smtClean="0"/>
              <a:t>The allocation of resources to your unit is one of the tools in driving the development of your priorities. As chair or director, you are responsible for matching academic priorities with the spending of the budget.</a:t>
            </a:r>
          </a:p>
          <a:p>
            <a:pPr marL="285750" indent="-285750">
              <a:spcAft>
                <a:spcPts val="600"/>
              </a:spcAft>
              <a:buClr>
                <a:srgbClr val="FF3300"/>
              </a:buClr>
              <a:buFont typeface="Wingdings" panose="05000000000000000000" pitchFamily="2" charset="2"/>
              <a:buChar char="v"/>
            </a:pPr>
            <a:r>
              <a:rPr lang="en-US" dirty="0" smtClean="0"/>
              <a:t>The CFO Budget Office stands ready to assist you in understanding and managing your budget – remember though, the College or VP office allocates your resources.</a:t>
            </a:r>
          </a:p>
          <a:p>
            <a:pPr marL="285750" indent="-285750">
              <a:spcAft>
                <a:spcPts val="600"/>
              </a:spcAft>
              <a:buClr>
                <a:srgbClr val="FF3300"/>
              </a:buClr>
              <a:buFont typeface="Wingdings" panose="05000000000000000000" pitchFamily="2" charset="2"/>
              <a:buChar char="v"/>
            </a:pPr>
            <a:r>
              <a:rPr lang="en-US" dirty="0" smtClean="0"/>
              <a:t>If you find any of these scenarios applying to you – give us a call – please.</a:t>
            </a:r>
          </a:p>
          <a:p>
            <a:pPr marL="800100" lvl="1" indent="-342900">
              <a:spcAft>
                <a:spcPts val="600"/>
              </a:spcAft>
              <a:buClr>
                <a:srgbClr val="FF3300"/>
              </a:buClr>
              <a:buFont typeface="Wingdings" panose="05000000000000000000" pitchFamily="2" charset="2"/>
              <a:buChar char="§"/>
            </a:pPr>
            <a:r>
              <a:rPr lang="en-US" sz="1600" dirty="0" smtClean="0"/>
              <a:t>You have just become chair and the previous chair has explained, “This is how we’ve done the budget for 20 years. My advice is: don’t change it.”</a:t>
            </a:r>
          </a:p>
          <a:p>
            <a:pPr marL="800100" lvl="1" indent="-342900">
              <a:spcAft>
                <a:spcPts val="600"/>
              </a:spcAft>
              <a:buClr>
                <a:srgbClr val="FF3300"/>
              </a:buClr>
              <a:buFont typeface="Wingdings" panose="05000000000000000000" pitchFamily="2" charset="2"/>
              <a:buChar char="§"/>
            </a:pPr>
            <a:r>
              <a:rPr lang="en-US" sz="1600" dirty="0" smtClean="0"/>
              <a:t>You leave budgeting to you Administrative Assistant and Office Manager.</a:t>
            </a:r>
          </a:p>
          <a:p>
            <a:pPr marL="800100" lvl="1" indent="-342900">
              <a:spcAft>
                <a:spcPts val="600"/>
              </a:spcAft>
              <a:buClr>
                <a:srgbClr val="FF3300"/>
              </a:buClr>
              <a:buFont typeface="Wingdings" panose="05000000000000000000" pitchFamily="2" charset="2"/>
              <a:buChar char="§"/>
            </a:pPr>
            <a:r>
              <a:rPr lang="en-US" sz="1600" dirty="0" smtClean="0"/>
              <a:t>You have quite a bit of money left in your budget each year.</a:t>
            </a:r>
          </a:p>
          <a:p>
            <a:pPr marL="800100" lvl="1" indent="-342900">
              <a:spcAft>
                <a:spcPts val="600"/>
              </a:spcAft>
              <a:buClr>
                <a:srgbClr val="FF3300"/>
              </a:buClr>
              <a:buFont typeface="Wingdings" panose="05000000000000000000" pitchFamily="2" charset="2"/>
              <a:buChar char="§"/>
            </a:pPr>
            <a:r>
              <a:rPr lang="en-US" sz="1600" dirty="0" smtClean="0"/>
              <a:t>You don’t plan a budget at all. You just spend money as the year progresses and demands materialize. When the money is gone, its gone!</a:t>
            </a:r>
          </a:p>
          <a:p>
            <a:pPr marL="800100" lvl="1" indent="-342900">
              <a:spcAft>
                <a:spcPts val="600"/>
              </a:spcAft>
              <a:buClr>
                <a:srgbClr val="FF3300"/>
              </a:buClr>
              <a:buFont typeface="Wingdings" panose="05000000000000000000" pitchFamily="2" charset="2"/>
              <a:buChar char="§"/>
            </a:pPr>
            <a:r>
              <a:rPr lang="en-US" sz="1600" dirty="0" smtClean="0"/>
              <a:t>When people ask if you have enough money to get through the rest of the fiscal year, you are never quite sure.</a:t>
            </a:r>
            <a:endParaRPr lang="en-US" sz="1600" dirty="0"/>
          </a:p>
          <a:p>
            <a:pPr algn="r"/>
            <a:r>
              <a:rPr lang="en-US" sz="1200" i="1" dirty="0" smtClean="0"/>
              <a:t>Written by Joe Glover, Provost and Sr. Vice President, University of Florida</a:t>
            </a:r>
            <a:endParaRPr lang="en-US" sz="1200" i="1" dirty="0"/>
          </a:p>
        </p:txBody>
      </p:sp>
      <p:sp>
        <p:nvSpPr>
          <p:cNvPr id="4" name="Rectangle 3"/>
          <p:cNvSpPr>
            <a:spLocks noChangeArrowheads="1"/>
          </p:cNvSpPr>
          <p:nvPr/>
        </p:nvSpPr>
        <p:spPr bwMode="auto">
          <a:xfrm>
            <a:off x="668338" y="415031"/>
            <a:ext cx="3853619"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Departmental Budgeting</a:t>
            </a:r>
            <a:endParaRPr lang="en-US" altLang="en-US" sz="2800" b="1" dirty="0">
              <a:solidFill>
                <a:srgbClr val="00478B"/>
              </a:solidFill>
              <a:ea typeface="Calibri" panose="020F0502020204030204" pitchFamily="34" charset="0"/>
              <a:cs typeface="Times New Roman" panose="02020603050405020304" pitchFamily="18" charset="0"/>
            </a:endParaRPr>
          </a:p>
        </p:txBody>
      </p:sp>
      <p:sp>
        <p:nvSpPr>
          <p:cNvPr id="5" name="Title 3"/>
          <p:cNvSpPr txBox="1">
            <a:spLocks/>
          </p:cNvSpPr>
          <p:nvPr/>
        </p:nvSpPr>
        <p:spPr>
          <a:xfrm>
            <a:off x="8610600" y="381000"/>
            <a:ext cx="533400" cy="5867400"/>
          </a:xfrm>
          <a:prstGeom prst="rect">
            <a:avLst/>
          </a:prstGeom>
        </p:spPr>
        <p:txBody>
          <a:bodyPr vert="vert" anchor="ctr">
            <a:normAutofit fontScale="97500"/>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Budgeting at UF</a:t>
            </a:r>
            <a:endParaRPr lang="en-US" sz="1800" kern="0" dirty="0"/>
          </a:p>
        </p:txBody>
      </p:sp>
    </p:spTree>
    <p:extLst>
      <p:ext uri="{BB962C8B-B14F-4D97-AF65-F5344CB8AC3E}">
        <p14:creationId xmlns:p14="http://schemas.microsoft.com/office/powerpoint/2010/main" val="254633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600200"/>
            <a:ext cx="7162800" cy="3877985"/>
          </a:xfrm>
          <a:prstGeom prst="rect">
            <a:avLst/>
          </a:prstGeom>
          <a:noFill/>
        </p:spPr>
        <p:txBody>
          <a:bodyPr wrap="square" rtlCol="0">
            <a:spAutoFit/>
          </a:bodyPr>
          <a:lstStyle/>
          <a:p>
            <a:r>
              <a:rPr lang="en-US" sz="2400" dirty="0" smtClean="0"/>
              <a:t>What I would like for you to take away from my presentation:</a:t>
            </a:r>
          </a:p>
          <a:p>
            <a:endParaRPr lang="en-US" sz="2400" dirty="0"/>
          </a:p>
          <a:p>
            <a:pPr marL="342900" indent="-342900">
              <a:spcAft>
                <a:spcPts val="1200"/>
              </a:spcAft>
              <a:buFont typeface="+mj-lt"/>
              <a:buAutoNum type="arabicPeriod"/>
            </a:pPr>
            <a:r>
              <a:rPr lang="en-US" sz="2400" dirty="0" smtClean="0"/>
              <a:t>Who is/are the CFO Organization and how can we help you</a:t>
            </a:r>
          </a:p>
          <a:p>
            <a:pPr marL="342900" indent="-342900">
              <a:spcAft>
                <a:spcPts val="1200"/>
              </a:spcAft>
              <a:buFont typeface="+mj-lt"/>
              <a:buAutoNum type="arabicPeriod"/>
            </a:pPr>
            <a:r>
              <a:rPr lang="en-US" sz="2400" dirty="0" smtClean="0"/>
              <a:t>Accountability – Yours, Mine and Ours</a:t>
            </a:r>
          </a:p>
          <a:p>
            <a:pPr marL="342900" indent="-342900">
              <a:spcAft>
                <a:spcPts val="1200"/>
              </a:spcAft>
              <a:buFont typeface="+mj-lt"/>
              <a:buAutoNum type="arabicPeriod"/>
            </a:pPr>
            <a:r>
              <a:rPr lang="en-US" sz="2400" dirty="0" smtClean="0"/>
              <a:t>CFO Top </a:t>
            </a:r>
            <a:r>
              <a:rPr lang="en-US" sz="2400" strike="sngStrike" dirty="0" smtClean="0"/>
              <a:t>10</a:t>
            </a:r>
            <a:r>
              <a:rPr lang="en-US" sz="2400" dirty="0" smtClean="0"/>
              <a:t> 8 Things to Know for Academic Administrators</a:t>
            </a:r>
          </a:p>
          <a:p>
            <a:pPr marL="342900" indent="-342900">
              <a:spcAft>
                <a:spcPts val="1200"/>
              </a:spcAft>
              <a:buFont typeface="+mj-lt"/>
              <a:buAutoNum type="arabicPeriod"/>
            </a:pPr>
            <a:endParaRPr lang="en-US" sz="2400" dirty="0"/>
          </a:p>
        </p:txBody>
      </p:sp>
      <p:sp>
        <p:nvSpPr>
          <p:cNvPr id="5" name="TextBox 4"/>
          <p:cNvSpPr txBox="1"/>
          <p:nvPr/>
        </p:nvSpPr>
        <p:spPr>
          <a:xfrm>
            <a:off x="548640" y="640080"/>
            <a:ext cx="5166360" cy="523220"/>
          </a:xfrm>
          <a:prstGeom prst="rect">
            <a:avLst/>
          </a:prstGeom>
          <a:noFill/>
        </p:spPr>
        <p:txBody>
          <a:bodyPr wrap="square">
            <a:spAutoFit/>
          </a:bodyPr>
          <a:lstStyle/>
          <a:p>
            <a:pPr eaLnBrk="1" fontAlgn="auto" hangingPunct="1">
              <a:spcBef>
                <a:spcPts val="0"/>
              </a:spcBef>
              <a:spcAft>
                <a:spcPts val="0"/>
              </a:spcAft>
              <a:defRPr/>
            </a:pPr>
            <a:r>
              <a:rPr lang="en-US" sz="2800" b="1" dirty="0" smtClean="0">
                <a:solidFill>
                  <a:srgbClr val="00478B"/>
                </a:solidFill>
                <a:latin typeface="Calibri"/>
              </a:rPr>
              <a:t>The Focus of Today’s Session!</a:t>
            </a:r>
            <a:endParaRPr lang="en-US" sz="2800" b="1" dirty="0">
              <a:solidFill>
                <a:srgbClr val="00478B"/>
              </a:solidFill>
              <a:latin typeface="Calibri"/>
            </a:endParaRPr>
          </a:p>
        </p:txBody>
      </p:sp>
    </p:spTree>
    <p:extLst>
      <p:ext uri="{BB962C8B-B14F-4D97-AF65-F5344CB8AC3E}">
        <p14:creationId xmlns:p14="http://schemas.microsoft.com/office/powerpoint/2010/main" val="806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Procurement and Disbursements </a:t>
            </a:r>
            <a:endParaRPr lang="en-US" sz="1800" dirty="0"/>
          </a:p>
        </p:txBody>
      </p:sp>
      <p:sp>
        <p:nvSpPr>
          <p:cNvPr id="3" name="TextBox 2"/>
          <p:cNvSpPr txBox="1"/>
          <p:nvPr/>
        </p:nvSpPr>
        <p:spPr>
          <a:xfrm>
            <a:off x="202435" y="2819400"/>
            <a:ext cx="8395312" cy="830997"/>
          </a:xfrm>
          <a:prstGeom prst="rect">
            <a:avLst/>
          </a:prstGeom>
          <a:noFill/>
        </p:spPr>
        <p:txBody>
          <a:bodyPr wrap="none" rtlCol="0">
            <a:spAutoFit/>
          </a:bodyPr>
          <a:lstStyle/>
          <a:p>
            <a:r>
              <a:rPr lang="en-US" sz="4800" dirty="0" smtClean="0"/>
              <a:t>Procurement and Disbursements</a:t>
            </a:r>
            <a:endParaRPr lang="en-US" sz="4800" dirty="0"/>
          </a:p>
        </p:txBody>
      </p:sp>
    </p:spTree>
    <p:extLst>
      <p:ext uri="{BB962C8B-B14F-4D97-AF65-F5344CB8AC3E}">
        <p14:creationId xmlns:p14="http://schemas.microsoft.com/office/powerpoint/2010/main" val="34449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50" y="1295400"/>
            <a:ext cx="7626350" cy="4191000"/>
          </a:xfrm>
        </p:spPr>
        <p:txBody>
          <a:bodyPr/>
          <a:lstStyle/>
          <a:p>
            <a:pPr>
              <a:buClr>
                <a:srgbClr val="FF3300"/>
              </a:buClr>
              <a:buFont typeface="Wingdings" panose="05000000000000000000" pitchFamily="2" charset="2"/>
              <a:buChar char="v"/>
            </a:pPr>
            <a:r>
              <a:rPr lang="en-US" sz="2400" dirty="0" smtClean="0">
                <a:effectLst/>
              </a:rPr>
              <a:t>Encourage faculty to work with appropriate administrative staff before purchasing items or booking travel to insure appropriate process takes place.  There may be administrative requirements depending on the amount you are spending or why/where you are traveling</a:t>
            </a:r>
          </a:p>
          <a:p>
            <a:pPr>
              <a:buClr>
                <a:srgbClr val="FF3300"/>
              </a:buClr>
              <a:buFont typeface="Wingdings" panose="05000000000000000000" pitchFamily="2" charset="2"/>
              <a:buChar char="v"/>
            </a:pPr>
            <a:r>
              <a:rPr lang="en-US" sz="2400" dirty="0"/>
              <a:t>If spending $5,000 or more, multiple quotes are required.</a:t>
            </a:r>
          </a:p>
          <a:p>
            <a:pPr>
              <a:buClr>
                <a:srgbClr val="FF3300"/>
              </a:buClr>
              <a:buFont typeface="Wingdings" panose="05000000000000000000" pitchFamily="2" charset="2"/>
              <a:buChar char="v"/>
            </a:pPr>
            <a:r>
              <a:rPr lang="en-US" sz="2400" dirty="0"/>
              <a:t>If spending $75,000 or more, contact UF Purchasing to discuss the purchase. </a:t>
            </a:r>
            <a:r>
              <a:rPr lang="en-US" sz="2400" dirty="0" smtClean="0"/>
              <a:t>Board </a:t>
            </a:r>
            <a:r>
              <a:rPr lang="en-US" sz="2400" dirty="0"/>
              <a:t>of Governors’ regulation requires a public solicitation  for these purchases</a:t>
            </a:r>
            <a:r>
              <a:rPr lang="en-US" sz="2400" dirty="0" smtClean="0"/>
              <a:t>.</a:t>
            </a:r>
            <a:endParaRPr lang="en-US" sz="2400" dirty="0"/>
          </a:p>
          <a:p>
            <a:pPr marL="0" indent="0">
              <a:buNone/>
            </a:pPr>
            <a:r>
              <a:rPr lang="en-US" sz="2400" dirty="0">
                <a:hlinkClick r:id="rId3"/>
              </a:rPr>
              <a:t>http://www.purchasing.ufl.edu/departments/directives.asp</a:t>
            </a:r>
            <a:r>
              <a:rPr lang="en-US" sz="2400" dirty="0"/>
              <a:t> - click on Bids</a:t>
            </a:r>
            <a:endParaRPr lang="en-US" sz="2400" dirty="0">
              <a:effectLst/>
            </a:endParaRPr>
          </a:p>
        </p:txBody>
      </p:sp>
      <p:sp>
        <p:nvSpPr>
          <p:cNvPr id="6" name="Title 1"/>
          <p:cNvSpPr>
            <a:spLocks noGrp="1"/>
          </p:cNvSpPr>
          <p:nvPr>
            <p:ph type="title"/>
          </p:nvPr>
        </p:nvSpPr>
        <p:spPr/>
        <p:txBody>
          <a:bodyPr>
            <a:normAutofit/>
          </a:bodyPr>
          <a:lstStyle/>
          <a:p>
            <a:r>
              <a:rPr lang="en-US" sz="1800" dirty="0" smtClean="0"/>
              <a:t>Procurement and Disbursements </a:t>
            </a:r>
            <a:endParaRPr lang="en-US" sz="1800" dirty="0"/>
          </a:p>
        </p:txBody>
      </p:sp>
      <p:sp>
        <p:nvSpPr>
          <p:cNvPr id="5" name="Rectangle 3"/>
          <p:cNvSpPr>
            <a:spLocks noChangeArrowheads="1"/>
          </p:cNvSpPr>
          <p:nvPr/>
        </p:nvSpPr>
        <p:spPr bwMode="auto">
          <a:xfrm>
            <a:off x="668338" y="513443"/>
            <a:ext cx="4171270"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Buying Goods and Services</a:t>
            </a:r>
            <a:endParaRPr lang="en-US" altLang="en-US" sz="2800" b="1" dirty="0">
              <a:solidFill>
                <a:srgbClr val="00478B"/>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915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007350" cy="4800600"/>
          </a:xfrm>
        </p:spPr>
        <p:txBody>
          <a:bodyPr/>
          <a:lstStyle/>
          <a:p>
            <a:pPr lvl="0">
              <a:spcBef>
                <a:spcPts val="0"/>
              </a:spcBef>
              <a:buClr>
                <a:srgbClr val="FF3300"/>
              </a:buClr>
              <a:buFont typeface="Wingdings" panose="05000000000000000000" pitchFamily="2" charset="2"/>
              <a:buChar char="v"/>
            </a:pPr>
            <a:r>
              <a:rPr lang="en-US" sz="2200" dirty="0" smtClean="0"/>
              <a:t>You must ensure </a:t>
            </a:r>
            <a:r>
              <a:rPr lang="en-US" sz="2200" dirty="0"/>
              <a:t>that adequate and auditable documentation is provided in support of payments made</a:t>
            </a:r>
            <a:r>
              <a:rPr lang="en-US" sz="2200" dirty="0" smtClean="0"/>
              <a:t>.</a:t>
            </a:r>
            <a:endParaRPr lang="en-US" sz="2200" dirty="0"/>
          </a:p>
          <a:p>
            <a:pPr lvl="0">
              <a:spcBef>
                <a:spcPts val="0"/>
              </a:spcBef>
              <a:buClr>
                <a:srgbClr val="FF3300"/>
              </a:buClr>
              <a:buFont typeface="Wingdings" panose="05000000000000000000" pitchFamily="2" charset="2"/>
              <a:buChar char="v"/>
            </a:pPr>
            <a:r>
              <a:rPr lang="en-US" sz="2200" dirty="0" smtClean="0"/>
              <a:t>You must ensure </a:t>
            </a:r>
            <a:r>
              <a:rPr lang="en-US" sz="2200" dirty="0"/>
              <a:t>that reconciliations are completed for all </a:t>
            </a:r>
            <a:r>
              <a:rPr lang="en-US" sz="2200" dirty="0" smtClean="0"/>
              <a:t>your </a:t>
            </a:r>
            <a:r>
              <a:rPr lang="en-US" sz="2200" dirty="0"/>
              <a:t>cost centers so </a:t>
            </a:r>
            <a:r>
              <a:rPr lang="en-US" sz="2200" dirty="0" smtClean="0"/>
              <a:t>you know your </a:t>
            </a:r>
            <a:r>
              <a:rPr lang="en-US" sz="2200" dirty="0"/>
              <a:t>financial position and </a:t>
            </a:r>
            <a:r>
              <a:rPr lang="en-US" sz="2200" dirty="0" smtClean="0"/>
              <a:t>identify </a:t>
            </a:r>
            <a:r>
              <a:rPr lang="en-US" sz="2200" dirty="0"/>
              <a:t>any error or </a:t>
            </a:r>
            <a:r>
              <a:rPr lang="en-US" sz="2200" dirty="0" smtClean="0"/>
              <a:t>irregularities in a timely manner.</a:t>
            </a:r>
            <a:endParaRPr lang="en-US" sz="2200" dirty="0"/>
          </a:p>
          <a:p>
            <a:pPr lvl="0">
              <a:spcBef>
                <a:spcPts val="0"/>
              </a:spcBef>
              <a:buClr>
                <a:srgbClr val="FF3300"/>
              </a:buClr>
              <a:buFont typeface="Wingdings" panose="05000000000000000000" pitchFamily="2" charset="2"/>
              <a:buChar char="v"/>
            </a:pPr>
            <a:r>
              <a:rPr lang="en-US" sz="2200" dirty="0" smtClean="0"/>
              <a:t>If you </a:t>
            </a:r>
            <a:r>
              <a:rPr lang="en-US" sz="2200" dirty="0"/>
              <a:t>are unsure about a payment, ask. </a:t>
            </a:r>
          </a:p>
          <a:p>
            <a:pPr lvl="0">
              <a:spcBef>
                <a:spcPts val="0"/>
              </a:spcBef>
              <a:buClr>
                <a:srgbClr val="FF3300"/>
              </a:buClr>
              <a:buFont typeface="Wingdings" panose="05000000000000000000" pitchFamily="2" charset="2"/>
              <a:buChar char="v"/>
            </a:pPr>
            <a:r>
              <a:rPr lang="en-US" sz="2200" dirty="0" smtClean="0"/>
              <a:t>Travel </a:t>
            </a:r>
            <a:r>
              <a:rPr lang="en-US" sz="2200" dirty="0"/>
              <a:t>is one of the most highly regulated and reviewed expenditure types of the University. </a:t>
            </a:r>
            <a:endParaRPr lang="en-US" sz="2200" dirty="0" smtClean="0"/>
          </a:p>
          <a:p>
            <a:pPr lvl="1">
              <a:spcBef>
                <a:spcPts val="0"/>
              </a:spcBef>
              <a:buClr>
                <a:srgbClr val="FF3300"/>
              </a:buClr>
              <a:buFont typeface="Wingdings" panose="05000000000000000000" pitchFamily="2" charset="2"/>
              <a:buChar char="§"/>
            </a:pPr>
            <a:r>
              <a:rPr lang="en-US" sz="2000" dirty="0" smtClean="0"/>
              <a:t>$.</a:t>
            </a:r>
            <a:r>
              <a:rPr lang="en-US" sz="2000" dirty="0"/>
              <a:t>445/mile for use of personal </a:t>
            </a:r>
            <a:r>
              <a:rPr lang="en-US" sz="2000" dirty="0" smtClean="0"/>
              <a:t>vehicle </a:t>
            </a:r>
          </a:p>
          <a:p>
            <a:pPr lvl="1">
              <a:spcBef>
                <a:spcPts val="0"/>
              </a:spcBef>
              <a:buClr>
                <a:srgbClr val="FF3300"/>
              </a:buClr>
              <a:buFont typeface="Wingdings" panose="05000000000000000000" pitchFamily="2" charset="2"/>
              <a:buChar char="§"/>
            </a:pPr>
            <a:r>
              <a:rPr lang="en-US" sz="2000" dirty="0" smtClean="0"/>
              <a:t>$</a:t>
            </a:r>
            <a:r>
              <a:rPr lang="en-US" sz="2000" dirty="0"/>
              <a:t>6/11/19 </a:t>
            </a:r>
            <a:r>
              <a:rPr lang="en-US" sz="2000" dirty="0" smtClean="0"/>
              <a:t>meals</a:t>
            </a:r>
          </a:p>
          <a:p>
            <a:pPr lvl="1">
              <a:spcBef>
                <a:spcPts val="0"/>
              </a:spcBef>
              <a:buClr>
                <a:srgbClr val="FF3300"/>
              </a:buClr>
              <a:buFont typeface="Wingdings" panose="05000000000000000000" pitchFamily="2" charset="2"/>
              <a:buChar char="§"/>
            </a:pPr>
            <a:r>
              <a:rPr lang="en-US" sz="2000" dirty="0" smtClean="0"/>
              <a:t>Actual for hotel cost</a:t>
            </a:r>
          </a:p>
          <a:p>
            <a:pPr lvl="1">
              <a:spcBef>
                <a:spcPts val="0"/>
              </a:spcBef>
              <a:buClr>
                <a:srgbClr val="FF3300"/>
              </a:buClr>
              <a:buFont typeface="Wingdings" panose="05000000000000000000" pitchFamily="2" charset="2"/>
              <a:buChar char="§"/>
            </a:pPr>
            <a:r>
              <a:rPr lang="en-US" sz="2000" dirty="0" smtClean="0"/>
              <a:t>$</a:t>
            </a:r>
            <a:r>
              <a:rPr lang="en-US" sz="2000" dirty="0"/>
              <a:t>80 per </a:t>
            </a:r>
            <a:r>
              <a:rPr lang="en-US" sz="2000" dirty="0" smtClean="0"/>
              <a:t>diem  </a:t>
            </a:r>
          </a:p>
          <a:p>
            <a:pPr lvl="1">
              <a:spcBef>
                <a:spcPts val="0"/>
              </a:spcBef>
              <a:buClr>
                <a:srgbClr val="FF3300"/>
              </a:buClr>
              <a:buFont typeface="Wingdings" panose="05000000000000000000" pitchFamily="2" charset="2"/>
              <a:buChar char="§"/>
            </a:pPr>
            <a:r>
              <a:rPr lang="en-US" sz="2000" dirty="0" smtClean="0"/>
              <a:t>State </a:t>
            </a:r>
            <a:r>
              <a:rPr lang="en-US" sz="2000" dirty="0"/>
              <a:t>contract with Enterprise for car rental.</a:t>
            </a:r>
            <a:r>
              <a:rPr lang="en-US" sz="2200" dirty="0"/>
              <a:t>   </a:t>
            </a:r>
          </a:p>
          <a:p>
            <a:pPr>
              <a:spcBef>
                <a:spcPts val="0"/>
              </a:spcBef>
              <a:buClr>
                <a:srgbClr val="FF3300"/>
              </a:buClr>
              <a:buFont typeface="Wingdings" panose="05000000000000000000" pitchFamily="2" charset="2"/>
              <a:buChar char="v"/>
            </a:pPr>
            <a:r>
              <a:rPr lang="en-US" sz="2000" dirty="0" smtClean="0"/>
              <a:t>Expenditure Guidelines are online @ </a:t>
            </a:r>
            <a:r>
              <a:rPr lang="en-US" sz="2000" dirty="0">
                <a:hlinkClick r:id="rId3"/>
              </a:rPr>
              <a:t>http://www.fa.ufl.edu/directives-and-procedures/disbursements/</a:t>
            </a:r>
            <a:endParaRPr lang="en-US" dirty="0"/>
          </a:p>
        </p:txBody>
      </p:sp>
      <p:sp>
        <p:nvSpPr>
          <p:cNvPr id="6" name="Title 1"/>
          <p:cNvSpPr>
            <a:spLocks noGrp="1"/>
          </p:cNvSpPr>
          <p:nvPr>
            <p:ph type="title"/>
          </p:nvPr>
        </p:nvSpPr>
        <p:spPr>
          <a:xfrm>
            <a:off x="8610600" y="381000"/>
            <a:ext cx="533400" cy="5867400"/>
          </a:xfrm>
        </p:spPr>
        <p:txBody>
          <a:bodyPr>
            <a:normAutofit/>
          </a:bodyPr>
          <a:lstStyle/>
          <a:p>
            <a:r>
              <a:rPr lang="en-US" sz="1800" dirty="0" smtClean="0"/>
              <a:t>Procurement and Disbursements </a:t>
            </a:r>
            <a:endParaRPr lang="en-US" sz="1800" dirty="0"/>
          </a:p>
        </p:txBody>
      </p:sp>
      <p:sp>
        <p:nvSpPr>
          <p:cNvPr id="5" name="Rectangle 3"/>
          <p:cNvSpPr>
            <a:spLocks noChangeArrowheads="1"/>
          </p:cNvSpPr>
          <p:nvPr/>
        </p:nvSpPr>
        <p:spPr bwMode="auto">
          <a:xfrm>
            <a:off x="668338" y="533400"/>
            <a:ext cx="4642874" cy="55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Paying for Goods and Services</a:t>
            </a:r>
            <a:endParaRPr lang="en-US" altLang="en-US" sz="2800" b="1" dirty="0">
              <a:solidFill>
                <a:srgbClr val="00478B"/>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0847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667000"/>
            <a:ext cx="8229600" cy="830997"/>
          </a:xfrm>
          <a:prstGeom prst="rect">
            <a:avLst/>
          </a:prstGeom>
          <a:noFill/>
        </p:spPr>
        <p:txBody>
          <a:bodyPr wrap="square" rtlCol="0">
            <a:spAutoFit/>
          </a:bodyPr>
          <a:lstStyle/>
          <a:p>
            <a:pPr algn="ctr"/>
            <a:r>
              <a:rPr lang="en-US" sz="4800" dirty="0" smtClean="0"/>
              <a:t>Payroll</a:t>
            </a:r>
            <a:endParaRPr lang="en-US" sz="4800" dirty="0"/>
          </a:p>
        </p:txBody>
      </p:sp>
      <p:sp>
        <p:nvSpPr>
          <p:cNvPr id="5" name="Title 1"/>
          <p:cNvSpPr>
            <a:spLocks noGrp="1"/>
          </p:cNvSpPr>
          <p:nvPr>
            <p:ph type="title"/>
          </p:nvPr>
        </p:nvSpPr>
        <p:spPr>
          <a:xfrm>
            <a:off x="8610600" y="381000"/>
            <a:ext cx="533400" cy="5867400"/>
          </a:xfrm>
        </p:spPr>
        <p:txBody>
          <a:bodyPr>
            <a:normAutofit/>
          </a:bodyPr>
          <a:lstStyle/>
          <a:p>
            <a:r>
              <a:rPr lang="en-US" sz="1800" dirty="0" smtClean="0"/>
              <a:t>Payroll at UF</a:t>
            </a:r>
            <a:endParaRPr lang="en-US" sz="1800" dirty="0"/>
          </a:p>
        </p:txBody>
      </p:sp>
    </p:spTree>
    <p:extLst>
      <p:ext uri="{BB962C8B-B14F-4D97-AF65-F5344CB8AC3E}">
        <p14:creationId xmlns:p14="http://schemas.microsoft.com/office/powerpoint/2010/main" val="1736210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46346"/>
            <a:ext cx="8007350" cy="5887854"/>
          </a:xfrm>
        </p:spPr>
        <p:txBody>
          <a:bodyPr/>
          <a:lstStyle/>
          <a:p>
            <a:pPr marL="798513" lvl="1" indent="-341313">
              <a:buClr>
                <a:srgbClr val="FF3300"/>
              </a:buClr>
              <a:buFont typeface="Wingdings" panose="05000000000000000000" pitchFamily="2" charset="2"/>
              <a:buChar char="v"/>
            </a:pPr>
            <a:r>
              <a:rPr lang="en-US" sz="2400" dirty="0" smtClean="0"/>
              <a:t>26,000 employees</a:t>
            </a:r>
          </a:p>
          <a:p>
            <a:pPr marL="1255713" lvl="3" indent="-341313">
              <a:buClr>
                <a:srgbClr val="FF3300"/>
              </a:buClr>
              <a:buFont typeface="Wingdings" panose="05000000000000000000" pitchFamily="2" charset="2"/>
              <a:buChar char="§"/>
            </a:pPr>
            <a:r>
              <a:rPr lang="en-US" sz="2400" dirty="0" smtClean="0"/>
              <a:t>6,351 Faculty</a:t>
            </a:r>
          </a:p>
          <a:p>
            <a:pPr marL="1255713" lvl="3" indent="-341313">
              <a:buClr>
                <a:srgbClr val="FF3300"/>
              </a:buClr>
              <a:buFont typeface="Wingdings" panose="05000000000000000000" pitchFamily="2" charset="2"/>
              <a:buChar char="§"/>
            </a:pPr>
            <a:r>
              <a:rPr lang="en-US" sz="2400" dirty="0" smtClean="0"/>
              <a:t>8,802 Staff</a:t>
            </a:r>
          </a:p>
          <a:p>
            <a:pPr marL="1255713" lvl="3" indent="-341313">
              <a:buClr>
                <a:srgbClr val="FF3300"/>
              </a:buClr>
              <a:buFont typeface="Wingdings" panose="05000000000000000000" pitchFamily="2" charset="2"/>
              <a:buChar char="§"/>
            </a:pPr>
            <a:r>
              <a:rPr lang="en-US" sz="2400" dirty="0" smtClean="0"/>
              <a:t>2,977 Temporary (OPS)</a:t>
            </a:r>
          </a:p>
          <a:p>
            <a:pPr marL="1255713" lvl="3" indent="-341313">
              <a:buClr>
                <a:srgbClr val="FF3300"/>
              </a:buClr>
              <a:buFont typeface="Wingdings" panose="05000000000000000000" pitchFamily="2" charset="2"/>
              <a:buChar char="§"/>
            </a:pPr>
            <a:r>
              <a:rPr lang="en-US" sz="2400" dirty="0" smtClean="0"/>
              <a:t>1,270 Residents and Interns (</a:t>
            </a:r>
            <a:r>
              <a:rPr lang="en-US" sz="2400" dirty="0" err="1" smtClean="0"/>
              <a:t>Housestaff</a:t>
            </a:r>
            <a:r>
              <a:rPr lang="en-US" sz="2400" dirty="0" smtClean="0"/>
              <a:t>)</a:t>
            </a:r>
          </a:p>
          <a:p>
            <a:pPr marL="1255713" lvl="3" indent="-341313">
              <a:buClr>
                <a:srgbClr val="FF3300"/>
              </a:buClr>
              <a:buFont typeface="Wingdings" panose="05000000000000000000" pitchFamily="2" charset="2"/>
              <a:buChar char="§"/>
            </a:pPr>
            <a:r>
              <a:rPr lang="en-US" sz="2400" dirty="0" smtClean="0"/>
              <a:t>3,359 Graduate Assistants</a:t>
            </a:r>
          </a:p>
          <a:p>
            <a:pPr marL="1255713" lvl="3" indent="-341313">
              <a:buClr>
                <a:srgbClr val="FF3300"/>
              </a:buClr>
              <a:buFont typeface="Wingdings" panose="05000000000000000000" pitchFamily="2" charset="2"/>
              <a:buChar char="§"/>
            </a:pPr>
            <a:r>
              <a:rPr lang="en-US" sz="2400" dirty="0" smtClean="0"/>
              <a:t>3,241 Students</a:t>
            </a:r>
          </a:p>
          <a:p>
            <a:pPr marL="798513" lvl="1" indent="-341313">
              <a:buClr>
                <a:srgbClr val="FF3300"/>
              </a:buClr>
              <a:buFont typeface="Wingdings" panose="05000000000000000000" pitchFamily="2" charset="2"/>
              <a:buChar char="v"/>
            </a:pPr>
            <a:r>
              <a:rPr lang="en-US" sz="2400" dirty="0" smtClean="0"/>
              <a:t>$57m</a:t>
            </a:r>
          </a:p>
          <a:p>
            <a:pPr marL="798513" lvl="1" indent="-341313">
              <a:buClr>
                <a:srgbClr val="FF3300"/>
              </a:buClr>
              <a:buFont typeface="Wingdings" panose="05000000000000000000" pitchFamily="2" charset="2"/>
              <a:buChar char="v"/>
            </a:pPr>
            <a:r>
              <a:rPr lang="en-US" sz="2400" dirty="0" smtClean="0"/>
              <a:t>Fringe benefit pool rates</a:t>
            </a:r>
          </a:p>
          <a:p>
            <a:pPr marL="798513" lvl="1" indent="-341313">
              <a:buClr>
                <a:srgbClr val="FF3300"/>
              </a:buClr>
              <a:buFont typeface="Wingdings" panose="05000000000000000000" pitchFamily="2" charset="2"/>
              <a:buChar char="v"/>
            </a:pPr>
            <a:r>
              <a:rPr lang="en-US" sz="2400" dirty="0" smtClean="0"/>
              <a:t>Emergency checks only if supervisor failed to approve time and loss of salary is 20% or more of employees </a:t>
            </a:r>
            <a:br>
              <a:rPr lang="en-US" sz="2400" dirty="0" smtClean="0"/>
            </a:br>
            <a:r>
              <a:rPr lang="en-US" sz="2400" dirty="0" smtClean="0"/>
              <a:t>bi-weekly pay – no emergency check if employee does not enter time</a:t>
            </a:r>
            <a:endParaRPr lang="en-US" sz="2400" dirty="0"/>
          </a:p>
        </p:txBody>
      </p:sp>
      <p:sp>
        <p:nvSpPr>
          <p:cNvPr id="5" name="Rectangle 3"/>
          <p:cNvSpPr>
            <a:spLocks noChangeArrowheads="1"/>
          </p:cNvSpPr>
          <p:nvPr/>
        </p:nvSpPr>
        <p:spPr bwMode="auto">
          <a:xfrm>
            <a:off x="668338" y="513443"/>
            <a:ext cx="2796086"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University Payroll</a:t>
            </a:r>
            <a:endParaRPr lang="en-US" altLang="en-US" sz="2800" b="1" dirty="0">
              <a:solidFill>
                <a:srgbClr val="00478B"/>
              </a:solidFill>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a:xfrm>
            <a:off x="8610600" y="381000"/>
            <a:ext cx="533400" cy="5867400"/>
          </a:xfrm>
        </p:spPr>
        <p:txBody>
          <a:bodyPr>
            <a:normAutofit/>
          </a:bodyPr>
          <a:lstStyle/>
          <a:p>
            <a:r>
              <a:rPr lang="en-US" sz="1800" dirty="0" smtClean="0"/>
              <a:t>Payroll at UF</a:t>
            </a:r>
            <a:endParaRPr lang="en-US" sz="1800" dirty="0"/>
          </a:p>
        </p:txBody>
      </p:sp>
    </p:spTree>
    <p:extLst>
      <p:ext uri="{BB962C8B-B14F-4D97-AF65-F5344CB8AC3E}">
        <p14:creationId xmlns:p14="http://schemas.microsoft.com/office/powerpoint/2010/main" val="365843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2819400"/>
            <a:ext cx="2445862" cy="830997"/>
          </a:xfrm>
          <a:prstGeom prst="rect">
            <a:avLst/>
          </a:prstGeom>
          <a:noFill/>
        </p:spPr>
        <p:txBody>
          <a:bodyPr wrap="none" rtlCol="0">
            <a:spAutoFit/>
          </a:bodyPr>
          <a:lstStyle/>
          <a:p>
            <a:r>
              <a:rPr lang="en-US" sz="4800" dirty="0" smtClean="0"/>
              <a:t>Research</a:t>
            </a:r>
            <a:endParaRPr lang="en-US" sz="4800" dirty="0"/>
          </a:p>
        </p:txBody>
      </p:sp>
      <p:sp>
        <p:nvSpPr>
          <p:cNvPr id="5" name="Title 1"/>
          <p:cNvSpPr>
            <a:spLocks noGrp="1"/>
          </p:cNvSpPr>
          <p:nvPr>
            <p:ph type="title"/>
          </p:nvPr>
        </p:nvSpPr>
        <p:spPr>
          <a:xfrm>
            <a:off x="8610600" y="381000"/>
            <a:ext cx="533400" cy="5867400"/>
          </a:xfrm>
        </p:spPr>
        <p:txBody>
          <a:bodyPr>
            <a:normAutofit/>
          </a:bodyPr>
          <a:lstStyle/>
          <a:p>
            <a:r>
              <a:rPr lang="en-US" sz="1800" dirty="0" smtClean="0"/>
              <a:t>Research</a:t>
            </a:r>
            <a:endParaRPr lang="en-US" sz="1800" dirty="0"/>
          </a:p>
        </p:txBody>
      </p:sp>
    </p:spTree>
    <p:extLst>
      <p:ext uri="{BB962C8B-B14F-4D97-AF65-F5344CB8AC3E}">
        <p14:creationId xmlns:p14="http://schemas.microsoft.com/office/powerpoint/2010/main" val="3818575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8600" y="1057275"/>
            <a:ext cx="7713662"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marL="800100" lvl="1" indent="-342900">
              <a:spcAft>
                <a:spcPts val="450"/>
              </a:spcAft>
              <a:buClr>
                <a:srgbClr val="FF3300"/>
              </a:buClr>
              <a:buFont typeface="Wingdings" panose="05000000000000000000" pitchFamily="2" charset="2"/>
              <a:buChar char="v"/>
            </a:pPr>
            <a:r>
              <a:rPr lang="en-US" altLang="en-US" sz="2000" dirty="0">
                <a:ea typeface="Calibri" panose="020F0502020204030204" pitchFamily="34" charset="0"/>
                <a:cs typeface="Times New Roman" panose="02020603050405020304" pitchFamily="18" charset="0"/>
              </a:rPr>
              <a:t>Restrictions based on grantor</a:t>
            </a:r>
          </a:p>
          <a:p>
            <a:pPr marL="800100" lvl="1" indent="-342900">
              <a:spcAft>
                <a:spcPts val="450"/>
              </a:spcAft>
              <a:buClr>
                <a:srgbClr val="FF3300"/>
              </a:buClr>
              <a:buFont typeface="Wingdings" panose="05000000000000000000" pitchFamily="2" charset="2"/>
              <a:buChar char="v"/>
            </a:pPr>
            <a:r>
              <a:rPr lang="en-US" altLang="en-US" sz="2000" dirty="0">
                <a:ea typeface="Calibri" panose="020F0502020204030204" pitchFamily="34" charset="0"/>
                <a:cs typeface="Times New Roman" panose="02020603050405020304" pitchFamily="18" charset="0"/>
              </a:rPr>
              <a:t>More comprehensive restrictions on federal funds</a:t>
            </a:r>
          </a:p>
          <a:p>
            <a:pPr lvl="2">
              <a:spcAft>
                <a:spcPts val="450"/>
              </a:spcAft>
              <a:buClr>
                <a:srgbClr val="FF3300"/>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Cost Accounting Standards (CAS) </a:t>
            </a:r>
            <a:r>
              <a:rPr lang="en-US" altLang="en-US" dirty="0">
                <a:ea typeface="Calibri" panose="020F0502020204030204" pitchFamily="34" charset="0"/>
                <a:cs typeface="Times New Roman" panose="02020603050405020304" pitchFamily="18" charset="0"/>
                <a:hlinkClick r:id="rId3"/>
              </a:rPr>
              <a:t>http://research.ufl.edu/research/handbook/policies/cost-principles-cost-accounting-standards-and-cas.html</a:t>
            </a:r>
            <a:endParaRPr lang="en-US" altLang="en-US" dirty="0">
              <a:ea typeface="Calibri" panose="020F0502020204030204" pitchFamily="34" charset="0"/>
              <a:cs typeface="Times New Roman" panose="02020603050405020304" pitchFamily="18" charset="0"/>
            </a:endParaRPr>
          </a:p>
          <a:p>
            <a:pPr lvl="2">
              <a:spcAft>
                <a:spcPts val="450"/>
              </a:spcAft>
              <a:buClr>
                <a:srgbClr val="FF3300"/>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Restrict charging certain indirect costs as direct (e.g. office supplies, postage, general purpose computers/software, administrative/clerical salaries)</a:t>
            </a:r>
          </a:p>
          <a:p>
            <a:pPr marL="800100" lvl="1" indent="-342900">
              <a:spcAft>
                <a:spcPts val="450"/>
              </a:spcAft>
              <a:buClr>
                <a:srgbClr val="FF3300"/>
              </a:buClr>
              <a:buFont typeface="Wingdings" panose="05000000000000000000" pitchFamily="2" charset="2"/>
              <a:buChar char="v"/>
            </a:pPr>
            <a:r>
              <a:rPr lang="en-US" altLang="en-US" sz="2000" dirty="0">
                <a:ea typeface="Calibri" panose="020F0502020204030204" pitchFamily="34" charset="0"/>
                <a:cs typeface="Times New Roman" panose="02020603050405020304" pitchFamily="18" charset="0"/>
              </a:rPr>
              <a:t>Must document effort dedicated to sponsored projects and it must meet or exceed the salary portion being paid by the grant</a:t>
            </a:r>
          </a:p>
          <a:p>
            <a:pPr marL="800100" lvl="1" indent="-342900">
              <a:spcAft>
                <a:spcPts val="450"/>
              </a:spcAft>
              <a:buClr>
                <a:srgbClr val="FF3300"/>
              </a:buClr>
              <a:buFont typeface="Wingdings" panose="05000000000000000000" pitchFamily="2" charset="2"/>
              <a:buChar char="v"/>
            </a:pPr>
            <a:r>
              <a:rPr lang="en-US" altLang="en-US" sz="2000" dirty="0">
                <a:ea typeface="Calibri" panose="020F0502020204030204" pitchFamily="34" charset="0"/>
                <a:cs typeface="Times New Roman" panose="02020603050405020304" pitchFamily="18" charset="0"/>
              </a:rPr>
              <a:t>Must document space being used by sponsored projects – Auditors carefully scrutinize space reported as 100% (or very high) research use</a:t>
            </a:r>
          </a:p>
          <a:p>
            <a:pPr marL="800100" lvl="1" indent="-342900">
              <a:spcAft>
                <a:spcPts val="450"/>
              </a:spcAft>
              <a:buClr>
                <a:srgbClr val="FF3300"/>
              </a:buClr>
              <a:buFont typeface="Wingdings" panose="05000000000000000000" pitchFamily="2" charset="2"/>
              <a:buChar char="v"/>
            </a:pPr>
            <a:r>
              <a:rPr lang="en-US" altLang="en-US" sz="2000" dirty="0">
                <a:ea typeface="Calibri" panose="020F0502020204030204" pitchFamily="34" charset="0"/>
                <a:cs typeface="Times New Roman" panose="02020603050405020304" pitchFamily="18" charset="0"/>
              </a:rPr>
              <a:t>Returned overhead (IDC)</a:t>
            </a:r>
          </a:p>
          <a:p>
            <a:pPr lvl="2">
              <a:spcAft>
                <a:spcPts val="450"/>
              </a:spcAft>
              <a:buClr>
                <a:srgbClr val="FF3300"/>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PI’s, departments and Centers each receive a portion of the overhead charged to their sponsored projects</a:t>
            </a:r>
          </a:p>
          <a:p>
            <a:pPr lvl="2">
              <a:spcAft>
                <a:spcPts val="450"/>
              </a:spcAft>
              <a:buClr>
                <a:srgbClr val="FF3300"/>
              </a:buClr>
              <a:buFont typeface="Wingdings" panose="05000000000000000000" pitchFamily="2" charset="2"/>
              <a:buChar char="§"/>
            </a:pPr>
            <a:r>
              <a:rPr lang="en-US" altLang="en-US" dirty="0">
                <a:ea typeface="Calibri" panose="020F0502020204030204" pitchFamily="34" charset="0"/>
                <a:cs typeface="Times New Roman" panose="02020603050405020304" pitchFamily="18" charset="0"/>
              </a:rPr>
              <a:t>Must be used in support of research-related activities</a:t>
            </a:r>
          </a:p>
        </p:txBody>
      </p:sp>
      <p:sp>
        <p:nvSpPr>
          <p:cNvPr id="14339" name="Rectangle 3"/>
          <p:cNvSpPr>
            <a:spLocks noChangeArrowheads="1"/>
          </p:cNvSpPr>
          <p:nvPr/>
        </p:nvSpPr>
        <p:spPr bwMode="auto">
          <a:xfrm>
            <a:off x="668338" y="533400"/>
            <a:ext cx="24971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a:solidFill>
                  <a:srgbClr val="00478B"/>
                </a:solidFill>
                <a:ea typeface="Calibri" panose="020F0502020204030204" pitchFamily="34" charset="0"/>
                <a:cs typeface="Times New Roman" panose="02020603050405020304" pitchFamily="18" charset="0"/>
              </a:rPr>
              <a:t>Research Funds</a:t>
            </a:r>
          </a:p>
        </p:txBody>
      </p:sp>
      <p:sp>
        <p:nvSpPr>
          <p:cNvPr id="6" name="Title 1"/>
          <p:cNvSpPr>
            <a:spLocks noGrp="1"/>
          </p:cNvSpPr>
          <p:nvPr>
            <p:ph type="title"/>
          </p:nvPr>
        </p:nvSpPr>
        <p:spPr>
          <a:xfrm>
            <a:off x="8610600" y="381000"/>
            <a:ext cx="533400" cy="5867400"/>
          </a:xfrm>
        </p:spPr>
        <p:txBody>
          <a:bodyPr>
            <a:normAutofit/>
          </a:bodyPr>
          <a:lstStyle/>
          <a:p>
            <a:r>
              <a:rPr lang="en-US" sz="1800" dirty="0" smtClean="0"/>
              <a:t>Research</a:t>
            </a:r>
            <a:endParaRPr lang="en-US" sz="1800" dirty="0"/>
          </a:p>
        </p:txBody>
      </p:sp>
    </p:spTree>
    <p:extLst>
      <p:ext uri="{BB962C8B-B14F-4D97-AF65-F5344CB8AC3E}">
        <p14:creationId xmlns:p14="http://schemas.microsoft.com/office/powerpoint/2010/main" val="3247855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899201"/>
            <a:ext cx="2640851" cy="830997"/>
          </a:xfrm>
          <a:prstGeom prst="rect">
            <a:avLst/>
          </a:prstGeom>
          <a:noFill/>
        </p:spPr>
        <p:txBody>
          <a:bodyPr wrap="none" rtlCol="0">
            <a:spAutoFit/>
          </a:bodyPr>
          <a:lstStyle/>
          <a:p>
            <a:r>
              <a:rPr lang="en-US" sz="4800" dirty="0" smtClean="0"/>
              <a:t>Reporting</a:t>
            </a:r>
            <a:endParaRPr lang="en-US" sz="4800" dirty="0"/>
          </a:p>
        </p:txBody>
      </p:sp>
      <p:sp>
        <p:nvSpPr>
          <p:cNvPr id="5" name="Title 1"/>
          <p:cNvSpPr txBox="1">
            <a:spLocks/>
          </p:cNvSpPr>
          <p:nvPr/>
        </p:nvSpPr>
        <p:spPr>
          <a:xfrm>
            <a:off x="8595360" y="365760"/>
            <a:ext cx="533400" cy="5867400"/>
          </a:xfrm>
          <a:prstGeom prst="rect">
            <a:avLst/>
          </a:prstGeom>
        </p:spPr>
        <p:txBody>
          <a:bodyPr vert="vert" anchor="ctr">
            <a:normAutofit/>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Financial Reports and Resources</a:t>
            </a:r>
            <a:endParaRPr lang="en-US" sz="1800" kern="0" dirty="0"/>
          </a:p>
        </p:txBody>
      </p:sp>
    </p:spTree>
    <p:extLst>
      <p:ext uri="{BB962C8B-B14F-4D97-AF65-F5344CB8AC3E}">
        <p14:creationId xmlns:p14="http://schemas.microsoft.com/office/powerpoint/2010/main" val="1674106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685801"/>
            <a:ext cx="4114800" cy="685800"/>
          </a:xfrm>
        </p:spPr>
        <p:txBody>
          <a:bodyPr/>
          <a:lstStyle/>
          <a:p>
            <a:pPr algn="ctr"/>
            <a:r>
              <a:rPr lang="en-US" dirty="0" smtClean="0"/>
              <a:t>Reporting Tools</a:t>
            </a:r>
            <a:endParaRPr lang="en-US" dirty="0"/>
          </a:p>
        </p:txBody>
      </p:sp>
      <p:sp>
        <p:nvSpPr>
          <p:cNvPr id="21507" name="Rectangle 3"/>
          <p:cNvSpPr>
            <a:spLocks noGrp="1" noRot="1" noChangeArrowheads="1"/>
          </p:cNvSpPr>
          <p:nvPr>
            <p:ph idx="1"/>
          </p:nvPr>
        </p:nvSpPr>
        <p:spPr>
          <a:xfrm>
            <a:off x="228600" y="1371600"/>
            <a:ext cx="7696200" cy="4419600"/>
          </a:xfrm>
        </p:spPr>
        <p:txBody>
          <a:bodyPr/>
          <a:lstStyle/>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400" dirty="0" smtClean="0">
                <a:solidFill>
                  <a:schemeClr val="tx1"/>
                </a:solidFill>
                <a:effectLst/>
              </a:rPr>
              <a:t>Department Monthly Ledgers - allows fiscal review and reconciliation</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400" dirty="0" smtClean="0">
                <a:solidFill>
                  <a:schemeClr val="tx1"/>
                </a:solidFill>
                <a:effectLst/>
              </a:rPr>
              <a:t>Reporting Cubes – allows managers to view information in our data warehouse</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400" dirty="0" err="1" smtClean="0">
                <a:solidFill>
                  <a:schemeClr val="tx1"/>
                </a:solidFill>
                <a:effectLst/>
              </a:rPr>
              <a:t>myInvestigator</a:t>
            </a:r>
            <a:r>
              <a:rPr lang="en-US" sz="2400" dirty="0" smtClean="0">
                <a:solidFill>
                  <a:schemeClr val="tx1"/>
                </a:solidFill>
                <a:effectLst/>
              </a:rPr>
              <a:t> – allows PI’s and grant managers to view grant activity</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400" dirty="0" smtClean="0">
                <a:solidFill>
                  <a:schemeClr val="tx1"/>
                </a:solidFill>
                <a:effectLst/>
              </a:rPr>
              <a:t>Tuition Revenue Cube – allows managers to view revenue assessment, collections, and waivers</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400" dirty="0" smtClean="0">
                <a:solidFill>
                  <a:schemeClr val="tx1"/>
                </a:solidFill>
                <a:effectLst/>
              </a:rPr>
              <a:t>Student Credit Hour Cube – allows managers to view fundable, non-fundable, and off-book credit hour data used in RCM calculations</a:t>
            </a:r>
            <a:r>
              <a:rPr lang="en-US" sz="2400" dirty="0" smtClean="0">
                <a:solidFill>
                  <a:srgbClr val="00478B"/>
                </a:solidFill>
                <a:effectLst/>
              </a:rPr>
              <a:t>.</a:t>
            </a:r>
          </a:p>
        </p:txBody>
      </p:sp>
      <p:sp>
        <p:nvSpPr>
          <p:cNvPr id="8" name="Rectangle 3"/>
          <p:cNvSpPr>
            <a:spLocks noChangeArrowheads="1"/>
          </p:cNvSpPr>
          <p:nvPr/>
        </p:nvSpPr>
        <p:spPr bwMode="auto">
          <a:xfrm>
            <a:off x="668338" y="533400"/>
            <a:ext cx="2495170"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Reporting Tools</a:t>
            </a:r>
            <a:endParaRPr lang="en-US" altLang="en-US" sz="2800" b="1" dirty="0">
              <a:solidFill>
                <a:srgbClr val="00478B"/>
              </a:solidFill>
              <a:ea typeface="Calibri" panose="020F0502020204030204" pitchFamily="34" charset="0"/>
              <a:cs typeface="Times New Roman" panose="02020603050405020304" pitchFamily="18" charset="0"/>
            </a:endParaRPr>
          </a:p>
        </p:txBody>
      </p:sp>
      <p:sp>
        <p:nvSpPr>
          <p:cNvPr id="7" name="Title 1"/>
          <p:cNvSpPr txBox="1">
            <a:spLocks/>
          </p:cNvSpPr>
          <p:nvPr/>
        </p:nvSpPr>
        <p:spPr>
          <a:xfrm>
            <a:off x="8595360" y="365760"/>
            <a:ext cx="533400" cy="5867400"/>
          </a:xfrm>
          <a:prstGeom prst="rect">
            <a:avLst/>
          </a:prstGeom>
        </p:spPr>
        <p:txBody>
          <a:bodyPr vert="vert" anchor="ctr">
            <a:normAutofit/>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Financial Reports and Resources</a:t>
            </a:r>
            <a:endParaRPr lang="en-US" sz="1800" kern="0" dirty="0"/>
          </a:p>
        </p:txBody>
      </p:sp>
    </p:spTree>
    <p:extLst>
      <p:ext uri="{BB962C8B-B14F-4D97-AF65-F5344CB8AC3E}">
        <p14:creationId xmlns:p14="http://schemas.microsoft.com/office/powerpoint/2010/main" val="214338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1000"/>
                                        <p:tgtEl>
                                          <p:spTgt spid="21507">
                                            <p:txEl>
                                              <p:pRg st="3" end="3"/>
                                            </p:txEl>
                                          </p:spTgt>
                                        </p:tgtEl>
                                      </p:cBhvr>
                                    </p:animEffect>
                                    <p:anim calcmode="lin" valueType="num">
                                      <p:cBhvr>
                                        <p:cTn id="2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507">
                                            <p:txEl>
                                              <p:pRg st="4" end="4"/>
                                            </p:txEl>
                                          </p:spTgt>
                                        </p:tgtEl>
                                        <p:attrNameLst>
                                          <p:attrName>style.visibility</p:attrName>
                                        </p:attrNameLst>
                                      </p:cBhvr>
                                      <p:to>
                                        <p:strVal val="visible"/>
                                      </p:to>
                                    </p:set>
                                    <p:animEffect transition="in" filter="fade">
                                      <p:cBhvr>
                                        <p:cTn id="35" dur="1000"/>
                                        <p:tgtEl>
                                          <p:spTgt spid="21507">
                                            <p:txEl>
                                              <p:pRg st="4" end="4"/>
                                            </p:txEl>
                                          </p:spTgt>
                                        </p:tgtEl>
                                      </p:cBhvr>
                                    </p:animEffect>
                                    <p:anim calcmode="lin" valueType="num">
                                      <p:cBhvr>
                                        <p:cTn id="36"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50" y="1066800"/>
            <a:ext cx="8007350" cy="5410200"/>
          </a:xfrm>
        </p:spPr>
        <p:txBody>
          <a:bodyPr/>
          <a:lstStyle/>
          <a:p>
            <a:pPr marL="0" indent="0">
              <a:buNone/>
            </a:pPr>
            <a:r>
              <a:rPr lang="en-US" sz="1800" b="1" dirty="0">
                <a:solidFill>
                  <a:srgbClr val="00478B"/>
                </a:solidFill>
              </a:rPr>
              <a:t>What we do</a:t>
            </a:r>
          </a:p>
          <a:p>
            <a:pPr lvl="1">
              <a:spcBef>
                <a:spcPts val="0"/>
              </a:spcBef>
              <a:buClr>
                <a:srgbClr val="FF3300"/>
              </a:buClr>
              <a:buFont typeface="Wingdings" panose="05000000000000000000" pitchFamily="2" charset="2"/>
              <a:buChar char="§"/>
            </a:pPr>
            <a:r>
              <a:rPr lang="en-US" sz="1600" dirty="0">
                <a:solidFill>
                  <a:schemeClr val="tx1"/>
                </a:solidFill>
              </a:rPr>
              <a:t>Help administrative staff understand their data and reporting needs. </a:t>
            </a:r>
          </a:p>
          <a:p>
            <a:pPr lvl="1">
              <a:spcBef>
                <a:spcPts val="0"/>
              </a:spcBef>
              <a:buClr>
                <a:srgbClr val="FF3300"/>
              </a:buClr>
              <a:buFont typeface="Wingdings" panose="05000000000000000000" pitchFamily="2" charset="2"/>
              <a:buChar char="§"/>
            </a:pPr>
            <a:r>
              <a:rPr lang="en-US" sz="1600" dirty="0">
                <a:solidFill>
                  <a:schemeClr val="tx1"/>
                </a:solidFill>
              </a:rPr>
              <a:t>Help staff build reports to meet their needs. </a:t>
            </a:r>
          </a:p>
          <a:p>
            <a:pPr lvl="1">
              <a:spcBef>
                <a:spcPts val="0"/>
              </a:spcBef>
              <a:buClr>
                <a:srgbClr val="FF3300"/>
              </a:buClr>
              <a:buFont typeface="Wingdings" panose="05000000000000000000" pitchFamily="2" charset="2"/>
              <a:buChar char="§"/>
            </a:pPr>
            <a:r>
              <a:rPr lang="en-US" sz="1600" dirty="0">
                <a:solidFill>
                  <a:schemeClr val="tx1"/>
                </a:solidFill>
              </a:rPr>
              <a:t>Promote existing training classes and toolkit developed by Training and Organizational Development. </a:t>
            </a:r>
          </a:p>
          <a:p>
            <a:pPr lvl="1">
              <a:spcBef>
                <a:spcPts val="0"/>
              </a:spcBef>
              <a:buClr>
                <a:srgbClr val="FF3300"/>
              </a:buClr>
              <a:buFont typeface="Wingdings" panose="05000000000000000000" pitchFamily="2" charset="2"/>
              <a:buChar char="§"/>
            </a:pPr>
            <a:r>
              <a:rPr lang="en-US" sz="1600" dirty="0">
                <a:solidFill>
                  <a:schemeClr val="tx1"/>
                </a:solidFill>
              </a:rPr>
              <a:t>Provide a place for feedback about existing reporting objects. </a:t>
            </a:r>
          </a:p>
          <a:p>
            <a:pPr marL="0" indent="0">
              <a:buNone/>
            </a:pPr>
            <a:r>
              <a:rPr lang="en-US" sz="1800" b="1" dirty="0">
                <a:solidFill>
                  <a:srgbClr val="00478B"/>
                </a:solidFill>
              </a:rPr>
              <a:t>What we are</a:t>
            </a:r>
          </a:p>
          <a:p>
            <a:pPr lvl="1">
              <a:spcBef>
                <a:spcPts val="0"/>
              </a:spcBef>
              <a:buClr>
                <a:srgbClr val="FF3300"/>
              </a:buClr>
              <a:buFont typeface="Wingdings" panose="05000000000000000000" pitchFamily="2" charset="2"/>
              <a:buChar char="§"/>
            </a:pPr>
            <a:r>
              <a:rPr lang="en-US" sz="1600" dirty="0">
                <a:solidFill>
                  <a:schemeClr val="tx1"/>
                </a:solidFill>
              </a:rPr>
              <a:t>Reporting Subject Matter Experts for:</a:t>
            </a:r>
          </a:p>
          <a:p>
            <a:pPr lvl="1">
              <a:spcBef>
                <a:spcPts val="0"/>
              </a:spcBef>
              <a:buClr>
                <a:srgbClr val="FF3300"/>
              </a:buClr>
              <a:buFont typeface="Wingdings" panose="05000000000000000000" pitchFamily="2" charset="2"/>
              <a:buChar char="§"/>
            </a:pPr>
            <a:r>
              <a:rPr lang="en-US" sz="1600" dirty="0">
                <a:solidFill>
                  <a:schemeClr val="tx1"/>
                </a:solidFill>
              </a:rPr>
              <a:t>Enterprise Reporting </a:t>
            </a:r>
          </a:p>
          <a:p>
            <a:pPr lvl="1">
              <a:spcBef>
                <a:spcPts val="0"/>
              </a:spcBef>
              <a:buClr>
                <a:srgbClr val="FF3300"/>
              </a:buClr>
              <a:buFont typeface="Wingdings" panose="05000000000000000000" pitchFamily="2" charset="2"/>
              <a:buChar char="§"/>
            </a:pPr>
            <a:r>
              <a:rPr lang="en-US" sz="1600" dirty="0">
                <a:solidFill>
                  <a:schemeClr val="tx1"/>
                </a:solidFill>
              </a:rPr>
              <a:t>Query Studio </a:t>
            </a:r>
          </a:p>
          <a:p>
            <a:pPr lvl="1">
              <a:spcBef>
                <a:spcPts val="0"/>
              </a:spcBef>
              <a:buClr>
                <a:srgbClr val="FF3300"/>
              </a:buClr>
              <a:buFont typeface="Wingdings" panose="05000000000000000000" pitchFamily="2" charset="2"/>
              <a:buChar char="§"/>
            </a:pPr>
            <a:r>
              <a:rPr lang="en-US" sz="1600" dirty="0">
                <a:solidFill>
                  <a:schemeClr val="tx1"/>
                </a:solidFill>
              </a:rPr>
              <a:t>Monthly Financial Reports (MFRs) </a:t>
            </a:r>
          </a:p>
          <a:p>
            <a:pPr lvl="1">
              <a:spcBef>
                <a:spcPts val="0"/>
              </a:spcBef>
              <a:buClr>
                <a:srgbClr val="FF3300"/>
              </a:buClr>
              <a:buFont typeface="Wingdings" panose="05000000000000000000" pitchFamily="2" charset="2"/>
              <a:buChar char="§"/>
            </a:pPr>
            <a:r>
              <a:rPr lang="en-US" sz="1600" dirty="0">
                <a:solidFill>
                  <a:schemeClr val="tx1"/>
                </a:solidFill>
              </a:rPr>
              <a:t>Prompted Reports </a:t>
            </a:r>
          </a:p>
          <a:p>
            <a:pPr lvl="1">
              <a:spcBef>
                <a:spcPts val="0"/>
              </a:spcBef>
              <a:buClr>
                <a:srgbClr val="FF3300"/>
              </a:buClr>
              <a:buFont typeface="Wingdings" panose="05000000000000000000" pitchFamily="2" charset="2"/>
              <a:buChar char="§"/>
            </a:pPr>
            <a:r>
              <a:rPr lang="en-US" sz="1600" dirty="0">
                <a:solidFill>
                  <a:schemeClr val="tx1"/>
                </a:solidFill>
              </a:rPr>
              <a:t>FIT Cubes </a:t>
            </a:r>
          </a:p>
          <a:p>
            <a:pPr lvl="1">
              <a:spcBef>
                <a:spcPts val="0"/>
              </a:spcBef>
              <a:buClr>
                <a:srgbClr val="FF3300"/>
              </a:buClr>
              <a:buFont typeface="Wingdings" panose="05000000000000000000" pitchFamily="2" charset="2"/>
              <a:buChar char="§"/>
            </a:pPr>
            <a:r>
              <a:rPr lang="en-US" sz="1600" dirty="0">
                <a:solidFill>
                  <a:schemeClr val="tx1"/>
                </a:solidFill>
              </a:rPr>
              <a:t>FI Reports </a:t>
            </a:r>
          </a:p>
          <a:p>
            <a:pPr lvl="1">
              <a:spcBef>
                <a:spcPts val="0"/>
              </a:spcBef>
              <a:buClr>
                <a:srgbClr val="FF3300"/>
              </a:buClr>
              <a:buFont typeface="Wingdings" panose="05000000000000000000" pitchFamily="2" charset="2"/>
              <a:buChar char="§"/>
            </a:pPr>
            <a:r>
              <a:rPr lang="en-US" sz="1600" dirty="0">
                <a:solidFill>
                  <a:schemeClr val="tx1"/>
                </a:solidFill>
              </a:rPr>
              <a:t>HR Reports </a:t>
            </a:r>
          </a:p>
          <a:p>
            <a:pPr lvl="1">
              <a:spcBef>
                <a:spcPts val="0"/>
              </a:spcBef>
              <a:buClr>
                <a:srgbClr val="FF3300"/>
              </a:buClr>
              <a:buFont typeface="Wingdings" panose="05000000000000000000" pitchFamily="2" charset="2"/>
              <a:buChar char="§"/>
            </a:pPr>
            <a:r>
              <a:rPr lang="en-US" sz="1600" dirty="0">
                <a:solidFill>
                  <a:schemeClr val="tx1"/>
                </a:solidFill>
              </a:rPr>
              <a:t>Student Financials </a:t>
            </a:r>
          </a:p>
          <a:p>
            <a:pPr lvl="1">
              <a:spcBef>
                <a:spcPts val="0"/>
              </a:spcBef>
              <a:buClr>
                <a:srgbClr val="FF3300"/>
              </a:buClr>
              <a:buFont typeface="Wingdings" panose="05000000000000000000" pitchFamily="2" charset="2"/>
              <a:buChar char="§"/>
            </a:pPr>
            <a:r>
              <a:rPr lang="en-US" sz="1600" dirty="0">
                <a:solidFill>
                  <a:schemeClr val="tx1"/>
                </a:solidFill>
              </a:rPr>
              <a:t>PeopleSoft Queries </a:t>
            </a:r>
          </a:p>
          <a:p>
            <a:pPr lvl="1">
              <a:spcBef>
                <a:spcPts val="0"/>
              </a:spcBef>
              <a:buClr>
                <a:srgbClr val="FF3300"/>
              </a:buClr>
              <a:buFont typeface="Wingdings" panose="05000000000000000000" pitchFamily="2" charset="2"/>
              <a:buChar char="§"/>
            </a:pPr>
            <a:r>
              <a:rPr lang="en-US" sz="1600" dirty="0" err="1">
                <a:solidFill>
                  <a:schemeClr val="tx1"/>
                </a:solidFill>
              </a:rPr>
              <a:t>myInvestigator</a:t>
            </a:r>
            <a:r>
              <a:rPr lang="en-US" sz="1800" dirty="0">
                <a:solidFill>
                  <a:schemeClr val="tx1"/>
                </a:solidFill>
              </a:rPr>
              <a:t> </a:t>
            </a:r>
          </a:p>
          <a:p>
            <a:pPr marL="0" indent="0">
              <a:buNone/>
            </a:pPr>
            <a:r>
              <a:rPr lang="en-US" sz="1800" dirty="0"/>
              <a:t>For </a:t>
            </a:r>
            <a:r>
              <a:rPr lang="en-US" sz="1800" dirty="0" smtClean="0"/>
              <a:t>more </a:t>
            </a:r>
            <a:r>
              <a:rPr lang="en-US" sz="1800" dirty="0"/>
              <a:t>information contact </a:t>
            </a:r>
            <a:r>
              <a:rPr lang="en-US" sz="1800" dirty="0" smtClean="0">
                <a:hlinkClick r:id="rId3"/>
              </a:rPr>
              <a:t>Reporting-Services@ufl.edu</a:t>
            </a:r>
            <a:r>
              <a:rPr lang="en-US" sz="1800" dirty="0" smtClean="0"/>
              <a:t> or the CFO Office @ </a:t>
            </a:r>
            <a:br>
              <a:rPr lang="en-US" sz="1800" dirty="0" smtClean="0"/>
            </a:br>
            <a:r>
              <a:rPr lang="en-US" sz="1800" dirty="0" smtClean="0"/>
              <a:t>392-2402</a:t>
            </a:r>
            <a:endParaRPr lang="en-US" sz="1800" dirty="0"/>
          </a:p>
          <a:p>
            <a:endParaRPr lang="en-US" dirty="0"/>
          </a:p>
        </p:txBody>
      </p:sp>
      <p:sp>
        <p:nvSpPr>
          <p:cNvPr id="7" name="Rectangle 3"/>
          <p:cNvSpPr>
            <a:spLocks noChangeArrowheads="1"/>
          </p:cNvSpPr>
          <p:nvPr/>
        </p:nvSpPr>
        <p:spPr bwMode="auto">
          <a:xfrm>
            <a:off x="668338" y="381000"/>
            <a:ext cx="2947730"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Reporting Services</a:t>
            </a:r>
            <a:endParaRPr lang="en-US" altLang="en-US" sz="2800" b="1" dirty="0">
              <a:solidFill>
                <a:srgbClr val="00478B"/>
              </a:solidFill>
              <a:ea typeface="Calibri" panose="020F0502020204030204" pitchFamily="34" charset="0"/>
              <a:cs typeface="Times New Roman" panose="02020603050405020304" pitchFamily="18" charset="0"/>
            </a:endParaRPr>
          </a:p>
        </p:txBody>
      </p:sp>
      <p:sp>
        <p:nvSpPr>
          <p:cNvPr id="6" name="Title 1"/>
          <p:cNvSpPr txBox="1">
            <a:spLocks/>
          </p:cNvSpPr>
          <p:nvPr/>
        </p:nvSpPr>
        <p:spPr>
          <a:xfrm>
            <a:off x="8595360" y="365760"/>
            <a:ext cx="533400" cy="5867400"/>
          </a:xfrm>
          <a:prstGeom prst="rect">
            <a:avLst/>
          </a:prstGeom>
        </p:spPr>
        <p:txBody>
          <a:bodyPr vert="vert" anchor="ctr">
            <a:normAutofit/>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Financial Reports and Resources</a:t>
            </a:r>
            <a:endParaRPr lang="en-US" sz="1800" kern="0" dirty="0"/>
          </a:p>
        </p:txBody>
      </p:sp>
    </p:spTree>
    <p:extLst>
      <p:ext uri="{BB962C8B-B14F-4D97-AF65-F5344CB8AC3E}">
        <p14:creationId xmlns:p14="http://schemas.microsoft.com/office/powerpoint/2010/main" val="1646243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86200"/>
            <a:ext cx="7391401" cy="2554545"/>
          </a:xfrm>
          <a:prstGeom prst="rect">
            <a:avLst/>
          </a:prstGeom>
          <a:noFill/>
        </p:spPr>
        <p:txBody>
          <a:bodyPr wrap="square" rtlCol="0">
            <a:spAutoFit/>
          </a:bodyPr>
          <a:lstStyle/>
          <a:p>
            <a:r>
              <a:rPr lang="en-US" sz="2000" dirty="0" smtClean="0">
                <a:solidFill>
                  <a:prstClr val="black"/>
                </a:solidFill>
              </a:rPr>
              <a:t>Our </a:t>
            </a:r>
            <a:r>
              <a:rPr lang="en-US" sz="2000" dirty="0">
                <a:solidFill>
                  <a:prstClr val="black"/>
                </a:solidFill>
              </a:rPr>
              <a:t>vision is to establish a standard of partnership, innovation, value-added resource maximization, and financial expertise such that: </a:t>
            </a:r>
          </a:p>
          <a:p>
            <a:pPr marL="285750" indent="-285750">
              <a:spcBef>
                <a:spcPts val="1200"/>
              </a:spcBef>
              <a:buClr>
                <a:srgbClr val="FF3300"/>
              </a:buClr>
              <a:buFont typeface="Wingdings" panose="05000000000000000000" pitchFamily="2" charset="2"/>
              <a:buChar char="§"/>
            </a:pPr>
            <a:r>
              <a:rPr lang="en-US" sz="2000" dirty="0" smtClean="0">
                <a:solidFill>
                  <a:prstClr val="black"/>
                </a:solidFill>
              </a:rPr>
              <a:t>We </a:t>
            </a:r>
            <a:r>
              <a:rPr lang="en-US" sz="2000" dirty="0">
                <a:solidFill>
                  <a:prstClr val="black"/>
                </a:solidFill>
              </a:rPr>
              <a:t>are consulted early and work in an integrated, high-trust way with colleges and departments to continuously improve processes and make great financial decisions </a:t>
            </a:r>
          </a:p>
          <a:p>
            <a:pPr marL="285750" indent="-285750">
              <a:spcBef>
                <a:spcPts val="1200"/>
              </a:spcBef>
              <a:buClr>
                <a:srgbClr val="FF3300"/>
              </a:buClr>
              <a:buFont typeface="Wingdings" panose="05000000000000000000" pitchFamily="2" charset="2"/>
              <a:buChar char="§"/>
            </a:pPr>
            <a:r>
              <a:rPr lang="en-US" sz="2000" dirty="0" smtClean="0">
                <a:solidFill>
                  <a:prstClr val="black"/>
                </a:solidFill>
              </a:rPr>
              <a:t>We </a:t>
            </a:r>
            <a:r>
              <a:rPr lang="en-US" sz="2000" dirty="0">
                <a:solidFill>
                  <a:prstClr val="black"/>
                </a:solidFill>
              </a:rPr>
              <a:t>are providing easy-to-use innovative tools and resources for campus’ financial transactions and decision-making</a:t>
            </a:r>
          </a:p>
        </p:txBody>
      </p:sp>
      <p:sp>
        <p:nvSpPr>
          <p:cNvPr id="4" name="Title 3"/>
          <p:cNvSpPr>
            <a:spLocks noGrp="1"/>
          </p:cNvSpPr>
          <p:nvPr>
            <p:ph type="title"/>
          </p:nvPr>
        </p:nvSpPr>
        <p:spPr/>
        <p:txBody>
          <a:bodyPr/>
          <a:lstStyle/>
          <a:p>
            <a:r>
              <a:rPr lang="en-US" dirty="0" smtClean="0"/>
              <a:t>Who is the CFO Division?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57200"/>
            <a:ext cx="5851697" cy="3182502"/>
          </a:xfrm>
          <a:prstGeom prst="rect">
            <a:avLst/>
          </a:prstGeom>
        </p:spPr>
      </p:pic>
    </p:spTree>
    <p:extLst>
      <p:ext uri="{BB962C8B-B14F-4D97-AF65-F5344CB8AC3E}">
        <p14:creationId xmlns:p14="http://schemas.microsoft.com/office/powerpoint/2010/main" val="262139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338" y="1547253"/>
            <a:ext cx="7473950" cy="4685907"/>
          </a:xfrm>
        </p:spPr>
        <p:txBody>
          <a:bodyPr/>
          <a:lstStyle/>
          <a:p>
            <a:pPr marL="514350" indent="-514350">
              <a:buClr>
                <a:srgbClr val="FF3300"/>
              </a:buClr>
              <a:buFont typeface="+mj-lt"/>
              <a:buAutoNum type="arabicPeriod"/>
            </a:pPr>
            <a:r>
              <a:rPr lang="en-US" sz="2400" dirty="0" smtClean="0"/>
              <a:t>Accountability</a:t>
            </a:r>
          </a:p>
          <a:p>
            <a:pPr marL="514350" indent="-514350">
              <a:buClr>
                <a:srgbClr val="FF3300"/>
              </a:buClr>
              <a:buFont typeface="+mj-lt"/>
              <a:buAutoNum type="arabicPeriod"/>
            </a:pPr>
            <a:r>
              <a:rPr lang="en-US" sz="2400" dirty="0" smtClean="0"/>
              <a:t>Budgeting</a:t>
            </a:r>
          </a:p>
          <a:p>
            <a:pPr marL="514350" indent="-514350">
              <a:buClr>
                <a:srgbClr val="FF3300"/>
              </a:buClr>
              <a:buFont typeface="+mj-lt"/>
              <a:buAutoNum type="arabicPeriod"/>
            </a:pPr>
            <a:r>
              <a:rPr lang="en-US" sz="2400" dirty="0" smtClean="0"/>
              <a:t>Procurement</a:t>
            </a:r>
          </a:p>
          <a:p>
            <a:pPr marL="514350" indent="-514350">
              <a:buClr>
                <a:srgbClr val="FF3300"/>
              </a:buClr>
              <a:buFont typeface="+mj-lt"/>
              <a:buAutoNum type="arabicPeriod"/>
            </a:pPr>
            <a:r>
              <a:rPr lang="en-US" sz="2400" dirty="0" smtClean="0"/>
              <a:t>Documentation</a:t>
            </a:r>
          </a:p>
          <a:p>
            <a:pPr marL="514350" indent="-514350">
              <a:buClr>
                <a:srgbClr val="FF3300"/>
              </a:buClr>
              <a:buFont typeface="+mj-lt"/>
              <a:buAutoNum type="arabicPeriod"/>
            </a:pPr>
            <a:r>
              <a:rPr lang="en-US" sz="2400" dirty="0" smtClean="0"/>
              <a:t>Reconciliation</a:t>
            </a:r>
          </a:p>
          <a:p>
            <a:pPr marL="514350" indent="-514350">
              <a:buClr>
                <a:srgbClr val="FF3300"/>
              </a:buClr>
              <a:buFont typeface="+mj-lt"/>
              <a:buAutoNum type="arabicPeriod"/>
            </a:pPr>
            <a:r>
              <a:rPr lang="en-US" sz="2400" dirty="0" smtClean="0"/>
              <a:t>Research</a:t>
            </a:r>
          </a:p>
          <a:p>
            <a:pPr marL="514350" indent="-514350">
              <a:buClr>
                <a:srgbClr val="FF3300"/>
              </a:buClr>
              <a:buFont typeface="+mj-lt"/>
              <a:buAutoNum type="arabicPeriod"/>
            </a:pPr>
            <a:r>
              <a:rPr lang="en-US" sz="2400" dirty="0" smtClean="0"/>
              <a:t>Reporting</a:t>
            </a:r>
          </a:p>
          <a:p>
            <a:pPr marL="514350" indent="-514350">
              <a:buClr>
                <a:srgbClr val="FF3300"/>
              </a:buClr>
              <a:buFont typeface="+mj-lt"/>
              <a:buAutoNum type="arabicPeriod"/>
            </a:pPr>
            <a:r>
              <a:rPr lang="en-US" sz="2400" dirty="0" smtClean="0"/>
              <a:t>We Can Help</a:t>
            </a:r>
          </a:p>
          <a:p>
            <a:pPr marL="514350" indent="-514350">
              <a:buClr>
                <a:srgbClr val="FF3300"/>
              </a:buClr>
              <a:buFont typeface="+mj-lt"/>
              <a:buAutoNum type="arabicPeriod"/>
            </a:pPr>
            <a:r>
              <a:rPr lang="en-US" sz="2400" dirty="0" smtClean="0"/>
              <a:t>We Can Help, Please</a:t>
            </a:r>
          </a:p>
          <a:p>
            <a:pPr marL="514350" indent="-514350">
              <a:buClr>
                <a:srgbClr val="FF3300"/>
              </a:buClr>
              <a:buFont typeface="+mj-lt"/>
              <a:buAutoNum type="arabicPeriod"/>
            </a:pPr>
            <a:r>
              <a:rPr lang="en-US" sz="2400" dirty="0" smtClean="0"/>
              <a:t>We Can Help, I Promise</a:t>
            </a:r>
          </a:p>
        </p:txBody>
      </p:sp>
      <p:sp>
        <p:nvSpPr>
          <p:cNvPr id="4" name="Title 1"/>
          <p:cNvSpPr txBox="1">
            <a:spLocks/>
          </p:cNvSpPr>
          <p:nvPr/>
        </p:nvSpPr>
        <p:spPr>
          <a:xfrm>
            <a:off x="8595360" y="365760"/>
            <a:ext cx="533400" cy="5867400"/>
          </a:xfrm>
          <a:prstGeom prst="rect">
            <a:avLst/>
          </a:prstGeom>
        </p:spPr>
        <p:txBody>
          <a:bodyPr vert="vert" anchor="ctr">
            <a:normAutofit/>
          </a:bodyPr>
          <a:lstStyle>
            <a:lvl1pPr algn="l" rtl="0" eaLnBrk="0" fontAlgn="base" hangingPunct="0">
              <a:spcBef>
                <a:spcPct val="0"/>
              </a:spcBef>
              <a:spcAft>
                <a:spcPct val="0"/>
              </a:spcAft>
              <a:defRPr sz="2400" cap="small">
                <a:solidFill>
                  <a:schemeClr val="bg1"/>
                </a:solidFill>
                <a:latin typeface="+mj-lt"/>
                <a:ea typeface="Geneva" charset="0"/>
                <a:cs typeface="Geneva" charset="0"/>
              </a:defRPr>
            </a:lvl1pPr>
            <a:lvl2pPr algn="l" rtl="0" eaLnBrk="0" fontAlgn="base" hangingPunct="0">
              <a:spcBef>
                <a:spcPct val="0"/>
              </a:spcBef>
              <a:spcAft>
                <a:spcPct val="0"/>
              </a:spcAft>
              <a:defRPr sz="2400">
                <a:solidFill>
                  <a:schemeClr val="bg1"/>
                </a:solidFill>
                <a:latin typeface="Calibri" charset="0"/>
                <a:ea typeface="Geneva" charset="0"/>
                <a:cs typeface="Geneva" charset="0"/>
              </a:defRPr>
            </a:lvl2pPr>
            <a:lvl3pPr algn="l" rtl="0" eaLnBrk="0" fontAlgn="base" hangingPunct="0">
              <a:spcBef>
                <a:spcPct val="0"/>
              </a:spcBef>
              <a:spcAft>
                <a:spcPct val="0"/>
              </a:spcAft>
              <a:defRPr sz="2400">
                <a:solidFill>
                  <a:schemeClr val="bg1"/>
                </a:solidFill>
                <a:latin typeface="Calibri" charset="0"/>
                <a:ea typeface="Geneva" charset="0"/>
                <a:cs typeface="Geneva" charset="0"/>
              </a:defRPr>
            </a:lvl3pPr>
            <a:lvl4pPr algn="l" rtl="0" eaLnBrk="0" fontAlgn="base" hangingPunct="0">
              <a:spcBef>
                <a:spcPct val="0"/>
              </a:spcBef>
              <a:spcAft>
                <a:spcPct val="0"/>
              </a:spcAft>
              <a:defRPr sz="2400">
                <a:solidFill>
                  <a:schemeClr val="bg1"/>
                </a:solidFill>
                <a:latin typeface="Calibri" charset="0"/>
                <a:ea typeface="Geneva" charset="0"/>
                <a:cs typeface="Geneva" charset="0"/>
              </a:defRPr>
            </a:lvl4pPr>
            <a:lvl5pPr algn="l" rtl="0" eaLnBrk="0" fontAlgn="base" hangingPunct="0">
              <a:spcBef>
                <a:spcPct val="0"/>
              </a:spcBef>
              <a:spcAft>
                <a:spcPct val="0"/>
              </a:spcAft>
              <a:defRPr sz="2400">
                <a:solidFill>
                  <a:schemeClr val="bg1"/>
                </a:solidFill>
                <a:latin typeface="Calibri" charset="0"/>
                <a:ea typeface="Geneva" charset="0"/>
                <a:cs typeface="Geneva" charset="0"/>
              </a:defRPr>
            </a:lvl5pPr>
            <a:lvl6pPr marL="457200" algn="l" rtl="0" fontAlgn="base">
              <a:spcBef>
                <a:spcPct val="0"/>
              </a:spcBef>
              <a:spcAft>
                <a:spcPct val="0"/>
              </a:spcAft>
              <a:defRPr sz="2400">
                <a:solidFill>
                  <a:schemeClr val="bg1"/>
                </a:solidFill>
                <a:latin typeface="Calibri" charset="0"/>
                <a:ea typeface="Geneva" charset="0"/>
                <a:cs typeface="Geneva" charset="0"/>
              </a:defRPr>
            </a:lvl6pPr>
            <a:lvl7pPr marL="914400" algn="l" rtl="0" fontAlgn="base">
              <a:spcBef>
                <a:spcPct val="0"/>
              </a:spcBef>
              <a:spcAft>
                <a:spcPct val="0"/>
              </a:spcAft>
              <a:defRPr sz="2400">
                <a:solidFill>
                  <a:schemeClr val="bg1"/>
                </a:solidFill>
                <a:latin typeface="Calibri" charset="0"/>
                <a:ea typeface="Geneva" charset="0"/>
                <a:cs typeface="Geneva" charset="0"/>
              </a:defRPr>
            </a:lvl7pPr>
            <a:lvl8pPr marL="1371600" algn="l" rtl="0" fontAlgn="base">
              <a:spcBef>
                <a:spcPct val="0"/>
              </a:spcBef>
              <a:spcAft>
                <a:spcPct val="0"/>
              </a:spcAft>
              <a:defRPr sz="2400">
                <a:solidFill>
                  <a:schemeClr val="bg1"/>
                </a:solidFill>
                <a:latin typeface="Calibri" charset="0"/>
                <a:ea typeface="Geneva" charset="0"/>
                <a:cs typeface="Geneva" charset="0"/>
              </a:defRPr>
            </a:lvl8pPr>
            <a:lvl9pPr marL="1828800" algn="l" rtl="0" fontAlgn="base">
              <a:spcBef>
                <a:spcPct val="0"/>
              </a:spcBef>
              <a:spcAft>
                <a:spcPct val="0"/>
              </a:spcAft>
              <a:defRPr sz="2400">
                <a:solidFill>
                  <a:schemeClr val="bg1"/>
                </a:solidFill>
                <a:latin typeface="Calibri" charset="0"/>
                <a:ea typeface="Geneva" charset="0"/>
                <a:cs typeface="Geneva" charset="0"/>
              </a:defRPr>
            </a:lvl9pPr>
            <a:extLst/>
          </a:lstStyle>
          <a:p>
            <a:r>
              <a:rPr lang="en-US" sz="1800" kern="0" dirty="0" smtClean="0"/>
              <a:t>CFO Top 10</a:t>
            </a:r>
            <a:endParaRPr lang="en-US" sz="1800" kern="0" dirty="0"/>
          </a:p>
        </p:txBody>
      </p:sp>
      <p:sp>
        <p:nvSpPr>
          <p:cNvPr id="5" name="Rectangle 3"/>
          <p:cNvSpPr>
            <a:spLocks noChangeArrowheads="1"/>
          </p:cNvSpPr>
          <p:nvPr/>
        </p:nvSpPr>
        <p:spPr bwMode="auto">
          <a:xfrm>
            <a:off x="668338" y="533400"/>
            <a:ext cx="4208140"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CFO Top 10 Things to Know</a:t>
            </a:r>
            <a:endParaRPr lang="en-US" altLang="en-US" sz="2800" b="1" dirty="0">
              <a:solidFill>
                <a:srgbClr val="00478B"/>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05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a:spLocks noChangeArrowheads="1"/>
          </p:cNvSpPr>
          <p:nvPr/>
        </p:nvSpPr>
        <p:spPr bwMode="auto">
          <a:xfrm>
            <a:off x="668338" y="381000"/>
            <a:ext cx="1790427"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Contact Us</a:t>
            </a:r>
            <a:endParaRPr lang="en-US" altLang="en-US" sz="2800" b="1" dirty="0">
              <a:solidFill>
                <a:srgbClr val="00478B"/>
              </a:solidFill>
              <a:ea typeface="Calibri" panose="020F0502020204030204" pitchFamily="34" charset="0"/>
              <a:cs typeface="Times New Roman" panose="02020603050405020304" pitchFamily="18" charset="0"/>
            </a:endParaRPr>
          </a:p>
        </p:txBody>
      </p:sp>
      <p:sp>
        <p:nvSpPr>
          <p:cNvPr id="5" name="Rectangle 3"/>
          <p:cNvSpPr>
            <a:spLocks noGrp="1" noRot="1" noChangeArrowheads="1"/>
          </p:cNvSpPr>
          <p:nvPr>
            <p:ph idx="1"/>
          </p:nvPr>
        </p:nvSpPr>
        <p:spPr>
          <a:xfrm>
            <a:off x="228600" y="1143000"/>
            <a:ext cx="7696200" cy="4419600"/>
          </a:xfrm>
        </p:spPr>
        <p:txBody>
          <a:bodyPr/>
          <a:lstStyle/>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a:solidFill>
                  <a:schemeClr val="tx1"/>
                </a:solidFill>
              </a:rPr>
              <a:t>CFO office: (352) 392-2402, </a:t>
            </a:r>
            <a:r>
              <a:rPr lang="en-US" sz="2000" dirty="0">
                <a:solidFill>
                  <a:srgbClr val="00478B"/>
                </a:solidFill>
              </a:rPr>
              <a:t>http://</a:t>
            </a:r>
            <a:r>
              <a:rPr lang="en-US" sz="2000" dirty="0" smtClean="0">
                <a:solidFill>
                  <a:srgbClr val="00478B"/>
                </a:solidFill>
              </a:rPr>
              <a:t>cfo.ufl.edu/</a:t>
            </a:r>
            <a:endParaRPr lang="en-US" sz="2000" dirty="0">
              <a:solidFill>
                <a:srgbClr val="00478B"/>
              </a:solidFill>
            </a:endParaRP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smtClean="0">
                <a:solidFill>
                  <a:schemeClr val="tx1"/>
                </a:solidFill>
              </a:rPr>
              <a:t>Procurement </a:t>
            </a:r>
            <a:r>
              <a:rPr lang="en-US" sz="2000" dirty="0">
                <a:solidFill>
                  <a:schemeClr val="tx1"/>
                </a:solidFill>
              </a:rPr>
              <a:t>Services  </a:t>
            </a:r>
            <a:r>
              <a:rPr lang="en-US" sz="2000" dirty="0">
                <a:solidFill>
                  <a:srgbClr val="00478B"/>
                </a:solidFill>
              </a:rPr>
              <a:t>http://</a:t>
            </a:r>
            <a:r>
              <a:rPr lang="en-US" sz="2000" dirty="0" smtClean="0">
                <a:solidFill>
                  <a:srgbClr val="00478B"/>
                </a:solidFill>
              </a:rPr>
              <a:t>www.purchasing.ufl.edu/</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smtClean="0">
                <a:solidFill>
                  <a:schemeClr val="tx1"/>
                </a:solidFill>
              </a:rPr>
              <a:t>Finance </a:t>
            </a:r>
            <a:r>
              <a:rPr lang="en-US" sz="2000" dirty="0">
                <a:solidFill>
                  <a:schemeClr val="tx1"/>
                </a:solidFill>
              </a:rPr>
              <a:t>and Accounting </a:t>
            </a:r>
            <a:r>
              <a:rPr lang="en-US" sz="2000" dirty="0">
                <a:solidFill>
                  <a:srgbClr val="00478B"/>
                </a:solidFill>
              </a:rPr>
              <a:t>http://</a:t>
            </a:r>
            <a:r>
              <a:rPr lang="en-US" sz="2000" dirty="0" smtClean="0">
                <a:solidFill>
                  <a:srgbClr val="00478B"/>
                </a:solidFill>
              </a:rPr>
              <a:t>www.fa.ufl.edu/</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smtClean="0">
                <a:solidFill>
                  <a:schemeClr val="tx1"/>
                </a:solidFill>
              </a:rPr>
              <a:t>Financial </a:t>
            </a:r>
            <a:r>
              <a:rPr lang="en-US" sz="2000" dirty="0">
                <a:solidFill>
                  <a:schemeClr val="tx1"/>
                </a:solidFill>
              </a:rPr>
              <a:t>Planning and </a:t>
            </a:r>
            <a:r>
              <a:rPr lang="en-US" sz="2000" dirty="0" smtClean="0">
                <a:solidFill>
                  <a:schemeClr val="tx1"/>
                </a:solidFill>
              </a:rPr>
              <a:t>Analysis: (352) 392-2402</a:t>
            </a:r>
            <a:br>
              <a:rPr lang="en-US" sz="2000" dirty="0" smtClean="0">
                <a:solidFill>
                  <a:schemeClr val="tx1"/>
                </a:solidFill>
              </a:rPr>
            </a:br>
            <a:r>
              <a:rPr lang="en-US" sz="2000" dirty="0" smtClean="0">
                <a:solidFill>
                  <a:srgbClr val="00478B"/>
                </a:solidFill>
              </a:rPr>
              <a:t>http</a:t>
            </a:r>
            <a:r>
              <a:rPr lang="en-US" sz="2000" dirty="0">
                <a:solidFill>
                  <a:srgbClr val="00478B"/>
                </a:solidFill>
              </a:rPr>
              <a:t>://cfo.ufl.edu/administrative-units/financial-analysis--</a:t>
            </a:r>
            <a:r>
              <a:rPr lang="en-US" sz="2000" dirty="0" smtClean="0">
                <a:solidFill>
                  <a:srgbClr val="00478B"/>
                </a:solidFill>
              </a:rPr>
              <a:t>planning/</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smtClean="0">
                <a:solidFill>
                  <a:schemeClr val="tx1"/>
                </a:solidFill>
              </a:rPr>
              <a:t>The </a:t>
            </a:r>
            <a:r>
              <a:rPr lang="en-US" sz="2000" dirty="0">
                <a:solidFill>
                  <a:schemeClr val="tx1"/>
                </a:solidFill>
              </a:rPr>
              <a:t>UF Budget </a:t>
            </a:r>
            <a:r>
              <a:rPr lang="en-US" sz="2000" dirty="0" smtClean="0">
                <a:solidFill>
                  <a:schemeClr val="tx1"/>
                </a:solidFill>
              </a:rPr>
              <a:t>office: (352) 392-2402  </a:t>
            </a:r>
            <a:r>
              <a:rPr lang="en-US" sz="2000" dirty="0">
                <a:solidFill>
                  <a:srgbClr val="00478B"/>
                </a:solidFill>
              </a:rPr>
              <a:t>http://</a:t>
            </a:r>
            <a:r>
              <a:rPr lang="en-US" sz="2000" dirty="0" smtClean="0">
                <a:solidFill>
                  <a:srgbClr val="00478B"/>
                </a:solidFill>
              </a:rPr>
              <a:t>cfo.ufl.edu/administrative-units/budget-office/</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smtClean="0">
                <a:solidFill>
                  <a:schemeClr val="tx1"/>
                </a:solidFill>
              </a:rPr>
              <a:t>Business </a:t>
            </a:r>
            <a:r>
              <a:rPr lang="en-US" sz="2000" dirty="0">
                <a:solidFill>
                  <a:schemeClr val="tx1"/>
                </a:solidFill>
              </a:rPr>
              <a:t>Process Improvement </a:t>
            </a:r>
            <a:r>
              <a:rPr lang="en-US" sz="2000" dirty="0" smtClean="0">
                <a:solidFill>
                  <a:schemeClr val="tx1"/>
                </a:solidFill>
              </a:rPr>
              <a:t>Office: (352) 294-7252 </a:t>
            </a:r>
            <a:r>
              <a:rPr lang="en-US" sz="2000" dirty="0" smtClean="0">
                <a:solidFill>
                  <a:srgbClr val="00478B"/>
                </a:solidFill>
              </a:rPr>
              <a:t>http</a:t>
            </a:r>
            <a:r>
              <a:rPr lang="en-US" sz="2000" dirty="0">
                <a:solidFill>
                  <a:srgbClr val="00478B"/>
                </a:solidFill>
              </a:rPr>
              <a:t>://</a:t>
            </a:r>
            <a:r>
              <a:rPr lang="en-US" sz="2000" dirty="0" smtClean="0">
                <a:solidFill>
                  <a:srgbClr val="00478B"/>
                </a:solidFill>
              </a:rPr>
              <a:t>cfo.ufl.edu/administrative-units/business-process-improvement-office/</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smtClean="0">
                <a:solidFill>
                  <a:schemeClr val="tx1"/>
                </a:solidFill>
              </a:rPr>
              <a:t>Shared </a:t>
            </a:r>
            <a:r>
              <a:rPr lang="en-US" sz="2000" dirty="0">
                <a:solidFill>
                  <a:schemeClr val="tx1"/>
                </a:solidFill>
              </a:rPr>
              <a:t>Service </a:t>
            </a:r>
            <a:r>
              <a:rPr lang="en-US" sz="2000" dirty="0" smtClean="0">
                <a:solidFill>
                  <a:schemeClr val="tx1"/>
                </a:solidFill>
              </a:rPr>
              <a:t>Center: (352</a:t>
            </a:r>
            <a:r>
              <a:rPr lang="en-US" sz="2000" dirty="0">
                <a:solidFill>
                  <a:schemeClr val="tx1"/>
                </a:solidFill>
              </a:rPr>
              <a:t>) 294-7252</a:t>
            </a:r>
            <a:r>
              <a:rPr lang="en-US" sz="2000" dirty="0" smtClean="0">
                <a:solidFill>
                  <a:schemeClr val="tx1"/>
                </a:solidFill>
              </a:rPr>
              <a:t>  </a:t>
            </a:r>
            <a:r>
              <a:rPr lang="en-US" sz="2000" dirty="0">
                <a:solidFill>
                  <a:srgbClr val="00478B"/>
                </a:solidFill>
              </a:rPr>
              <a:t>http://</a:t>
            </a:r>
            <a:r>
              <a:rPr lang="en-US" sz="2000" dirty="0" smtClean="0">
                <a:solidFill>
                  <a:srgbClr val="00478B"/>
                </a:solidFill>
              </a:rPr>
              <a:t>cfo.ufl.edu/administrative-units/shared-services-center/</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r>
              <a:rPr lang="en-US" sz="2000" dirty="0" smtClean="0">
                <a:solidFill>
                  <a:schemeClr val="tx1"/>
                </a:solidFill>
              </a:rPr>
              <a:t>GBAS: (352) 392-2477, </a:t>
            </a:r>
            <a:r>
              <a:rPr lang="en-US" sz="2000" dirty="0">
                <a:solidFill>
                  <a:srgbClr val="00478B"/>
                </a:solidFill>
              </a:rPr>
              <a:t>http://cfo.ufl.edu/administrative-units/gbas/</a:t>
            </a:r>
          </a:p>
          <a:p>
            <a:pPr marL="914400" lvl="1" indent="-457200" eaLnBrk="1" hangingPunct="1">
              <a:lnSpc>
                <a:spcPct val="80000"/>
              </a:lnSpc>
              <a:spcBef>
                <a:spcPts val="0"/>
              </a:spcBef>
              <a:spcAft>
                <a:spcPts val="1200"/>
              </a:spcAft>
              <a:buClr>
                <a:srgbClr val="FF3300"/>
              </a:buClr>
              <a:buFont typeface="Wingdings" panose="05000000000000000000" pitchFamily="2" charset="2"/>
              <a:buChar char="v"/>
            </a:pPr>
            <a:endParaRPr lang="en-US" sz="2400" dirty="0" smtClean="0">
              <a:solidFill>
                <a:srgbClr val="00478B"/>
              </a:solidFill>
              <a:effectLst/>
            </a:endParaRPr>
          </a:p>
        </p:txBody>
      </p:sp>
    </p:spTree>
    <p:extLst>
      <p:ext uri="{BB962C8B-B14F-4D97-AF65-F5344CB8AC3E}">
        <p14:creationId xmlns:p14="http://schemas.microsoft.com/office/powerpoint/2010/main" val="13156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667000"/>
            <a:ext cx="8229600" cy="830997"/>
          </a:xfrm>
          <a:prstGeom prst="rect">
            <a:avLst/>
          </a:prstGeom>
          <a:noFill/>
        </p:spPr>
        <p:txBody>
          <a:bodyPr wrap="square" rtlCol="0">
            <a:spAutoFit/>
          </a:bodyPr>
          <a:lstStyle/>
          <a:p>
            <a:pPr algn="ctr"/>
            <a:r>
              <a:rPr lang="en-US" sz="4800" dirty="0" smtClean="0"/>
              <a:t>Questions?</a:t>
            </a:r>
            <a:endParaRPr lang="en-US" sz="4800" dirty="0"/>
          </a:p>
        </p:txBody>
      </p:sp>
    </p:spTree>
    <p:extLst>
      <p:ext uri="{BB962C8B-B14F-4D97-AF65-F5344CB8AC3E}">
        <p14:creationId xmlns:p14="http://schemas.microsoft.com/office/powerpoint/2010/main" val="3027924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143000"/>
            <a:ext cx="7543800" cy="5247590"/>
          </a:xfrm>
          <a:prstGeom prst="rect">
            <a:avLst/>
          </a:prstGeom>
        </p:spPr>
        <p:txBody>
          <a:bodyPr wrap="square">
            <a:spAutoFit/>
          </a:bodyPr>
          <a:lstStyle/>
          <a:p>
            <a:r>
              <a:rPr lang="en-US" sz="2000" dirty="0">
                <a:solidFill>
                  <a:prstClr val="black"/>
                </a:solidFill>
              </a:rPr>
              <a:t>The Office of the Vice President and Chief Financial Officer is responsible for the administration of UF's $3.4 billion budget. This includes oversight of a number of administrative units including:</a:t>
            </a:r>
          </a:p>
          <a:p>
            <a:pPr marL="285750" indent="-285750">
              <a:spcBef>
                <a:spcPts val="600"/>
              </a:spcBef>
              <a:buClr>
                <a:srgbClr val="FF3300"/>
              </a:buClr>
              <a:buFont typeface="Wingdings" panose="05000000000000000000" pitchFamily="2" charset="2"/>
              <a:buChar char="§"/>
            </a:pPr>
            <a:r>
              <a:rPr lang="en-US" sz="2000" dirty="0" smtClean="0">
                <a:solidFill>
                  <a:prstClr val="black"/>
                </a:solidFill>
                <a:hlinkClick r:id="rId3"/>
              </a:rPr>
              <a:t>Procurement Services</a:t>
            </a:r>
            <a:r>
              <a:rPr lang="en-US" sz="2000" dirty="0" smtClean="0">
                <a:solidFill>
                  <a:prstClr val="black"/>
                </a:solidFill>
              </a:rPr>
              <a:t>  http://www.purchasing.ufl.edu</a:t>
            </a:r>
          </a:p>
          <a:p>
            <a:pPr marL="285750" indent="-285750">
              <a:spcBef>
                <a:spcPts val="600"/>
              </a:spcBef>
              <a:buClr>
                <a:srgbClr val="FF3300"/>
              </a:buClr>
              <a:buFont typeface="Wingdings" panose="05000000000000000000" pitchFamily="2" charset="2"/>
              <a:buChar char="§"/>
            </a:pPr>
            <a:r>
              <a:rPr lang="en-US" sz="2000" dirty="0" smtClean="0">
                <a:solidFill>
                  <a:prstClr val="black"/>
                </a:solidFill>
                <a:hlinkClick r:id="rId4"/>
              </a:rPr>
              <a:t>Finance </a:t>
            </a:r>
            <a:r>
              <a:rPr lang="en-US" sz="2000" dirty="0">
                <a:solidFill>
                  <a:prstClr val="black"/>
                </a:solidFill>
                <a:hlinkClick r:id="rId4"/>
              </a:rPr>
              <a:t>and </a:t>
            </a:r>
            <a:r>
              <a:rPr lang="en-US" sz="2000" dirty="0" smtClean="0">
                <a:solidFill>
                  <a:prstClr val="black"/>
                </a:solidFill>
                <a:hlinkClick r:id="rId4"/>
              </a:rPr>
              <a:t>Accounting</a:t>
            </a:r>
            <a:r>
              <a:rPr lang="en-US" sz="2000" dirty="0">
                <a:solidFill>
                  <a:prstClr val="black"/>
                </a:solidFill>
              </a:rPr>
              <a:t> http://</a:t>
            </a:r>
            <a:r>
              <a:rPr lang="en-US" sz="2000" dirty="0" smtClean="0">
                <a:solidFill>
                  <a:prstClr val="black"/>
                </a:solidFill>
              </a:rPr>
              <a:t>www.fa.ufl.edu</a:t>
            </a:r>
            <a:endParaRPr lang="en-US" sz="2000" dirty="0">
              <a:solidFill>
                <a:prstClr val="black"/>
              </a:solidFill>
            </a:endParaRPr>
          </a:p>
          <a:p>
            <a:pPr marL="285750" indent="-285750">
              <a:spcBef>
                <a:spcPts val="600"/>
              </a:spcBef>
              <a:buClr>
                <a:srgbClr val="FF3300"/>
              </a:buClr>
              <a:buFont typeface="Wingdings" panose="05000000000000000000" pitchFamily="2" charset="2"/>
              <a:buChar char="§"/>
            </a:pPr>
            <a:r>
              <a:rPr lang="en-US" sz="2000" dirty="0">
                <a:solidFill>
                  <a:prstClr val="black"/>
                </a:solidFill>
                <a:hlinkClick r:id="rId5"/>
              </a:rPr>
              <a:t>Financial </a:t>
            </a:r>
            <a:r>
              <a:rPr lang="en-US" sz="2000" dirty="0" smtClean="0">
                <a:solidFill>
                  <a:prstClr val="black"/>
                </a:solidFill>
                <a:hlinkClick r:id="rId5"/>
              </a:rPr>
              <a:t>Planning and Analysis</a:t>
            </a:r>
            <a:r>
              <a:rPr lang="en-US" sz="2000" dirty="0" smtClean="0">
                <a:solidFill>
                  <a:prstClr val="black"/>
                </a:solidFill>
              </a:rPr>
              <a:t>  </a:t>
            </a:r>
            <a:r>
              <a:rPr lang="en-US" sz="2000" dirty="0">
                <a:solidFill>
                  <a:prstClr val="black"/>
                </a:solidFill>
              </a:rPr>
              <a:t>http://cfo.ufl.edu/administrative-units/financial-analysis--</a:t>
            </a:r>
            <a:r>
              <a:rPr lang="en-US" sz="2000" dirty="0" smtClean="0">
                <a:solidFill>
                  <a:prstClr val="black"/>
                </a:solidFill>
              </a:rPr>
              <a:t>planning</a:t>
            </a:r>
            <a:endParaRPr lang="en-US" sz="2000" dirty="0">
              <a:solidFill>
                <a:prstClr val="black"/>
              </a:solidFill>
            </a:endParaRPr>
          </a:p>
          <a:p>
            <a:pPr marL="285750" indent="-285750">
              <a:spcBef>
                <a:spcPts val="600"/>
              </a:spcBef>
              <a:buClr>
                <a:srgbClr val="FF3300"/>
              </a:buClr>
              <a:buFont typeface="Wingdings" panose="05000000000000000000" pitchFamily="2" charset="2"/>
              <a:buChar char="§"/>
            </a:pPr>
            <a:r>
              <a:rPr lang="en-US" sz="2000" dirty="0">
                <a:solidFill>
                  <a:prstClr val="black"/>
                </a:solidFill>
                <a:hlinkClick r:id="rId6"/>
              </a:rPr>
              <a:t>The UF Budget </a:t>
            </a:r>
            <a:r>
              <a:rPr lang="en-US" sz="2000" dirty="0" smtClean="0">
                <a:solidFill>
                  <a:prstClr val="black"/>
                </a:solidFill>
                <a:hlinkClick r:id="rId6"/>
              </a:rPr>
              <a:t>office</a:t>
            </a:r>
            <a:r>
              <a:rPr lang="en-US" sz="2000" dirty="0">
                <a:solidFill>
                  <a:prstClr val="black"/>
                </a:solidFill>
              </a:rPr>
              <a:t>  http://</a:t>
            </a:r>
            <a:r>
              <a:rPr lang="en-US" sz="2000" dirty="0" smtClean="0">
                <a:solidFill>
                  <a:prstClr val="black"/>
                </a:solidFill>
              </a:rPr>
              <a:t>cfo.ufl.edu/administrative-units/budget-office</a:t>
            </a:r>
            <a:endParaRPr lang="en-US" sz="2000" dirty="0">
              <a:solidFill>
                <a:prstClr val="black"/>
              </a:solidFill>
            </a:endParaRPr>
          </a:p>
          <a:p>
            <a:pPr marL="285750" indent="-285750">
              <a:spcBef>
                <a:spcPts val="600"/>
              </a:spcBef>
              <a:buClr>
                <a:srgbClr val="FF3300"/>
              </a:buClr>
              <a:buFont typeface="Wingdings" panose="05000000000000000000" pitchFamily="2" charset="2"/>
              <a:buChar char="§"/>
            </a:pPr>
            <a:r>
              <a:rPr lang="en-US" sz="2000" dirty="0">
                <a:solidFill>
                  <a:prstClr val="black"/>
                </a:solidFill>
                <a:hlinkClick r:id="rId7"/>
              </a:rPr>
              <a:t>Business Process Improvement </a:t>
            </a:r>
            <a:r>
              <a:rPr lang="en-US" sz="2000" dirty="0" smtClean="0">
                <a:solidFill>
                  <a:prstClr val="black"/>
                </a:solidFill>
                <a:hlinkClick r:id="rId7"/>
              </a:rPr>
              <a:t>Office</a:t>
            </a:r>
            <a:r>
              <a:rPr lang="en-US" sz="2000" dirty="0">
                <a:solidFill>
                  <a:prstClr val="black"/>
                </a:solidFill>
              </a:rPr>
              <a:t>  http://</a:t>
            </a:r>
            <a:r>
              <a:rPr lang="en-US" sz="2000" dirty="0" smtClean="0">
                <a:solidFill>
                  <a:prstClr val="black"/>
                </a:solidFill>
              </a:rPr>
              <a:t>cfo.ufl.edu/administrative-units/business-process-improvement-office</a:t>
            </a:r>
            <a:endParaRPr lang="en-US" sz="2000" dirty="0">
              <a:solidFill>
                <a:prstClr val="black"/>
              </a:solidFill>
            </a:endParaRPr>
          </a:p>
          <a:p>
            <a:pPr marL="285750" indent="-285750">
              <a:spcBef>
                <a:spcPts val="600"/>
              </a:spcBef>
              <a:buClr>
                <a:srgbClr val="FF3300"/>
              </a:buClr>
              <a:buFont typeface="Wingdings" panose="05000000000000000000" pitchFamily="2" charset="2"/>
              <a:buChar char="§"/>
            </a:pPr>
            <a:r>
              <a:rPr lang="en-US" sz="2000" dirty="0">
                <a:solidFill>
                  <a:prstClr val="black"/>
                </a:solidFill>
                <a:hlinkClick r:id="rId8"/>
              </a:rPr>
              <a:t>Shared Service </a:t>
            </a:r>
            <a:r>
              <a:rPr lang="en-US" sz="2000" dirty="0" smtClean="0">
                <a:solidFill>
                  <a:prstClr val="black"/>
                </a:solidFill>
                <a:hlinkClick r:id="rId8"/>
              </a:rPr>
              <a:t>Center</a:t>
            </a:r>
            <a:r>
              <a:rPr lang="en-US" sz="2000" dirty="0">
                <a:solidFill>
                  <a:prstClr val="black"/>
                </a:solidFill>
              </a:rPr>
              <a:t>  http://</a:t>
            </a:r>
            <a:r>
              <a:rPr lang="en-US" sz="2000" dirty="0" smtClean="0">
                <a:solidFill>
                  <a:prstClr val="black"/>
                </a:solidFill>
              </a:rPr>
              <a:t>cfo.ufl.edu/administrative-units/shared-services-center</a:t>
            </a:r>
            <a:endParaRPr lang="en-US" sz="2000" dirty="0">
              <a:solidFill>
                <a:prstClr val="black"/>
              </a:solidFill>
            </a:endParaRPr>
          </a:p>
          <a:p>
            <a:pPr marL="285750" indent="-285750">
              <a:spcBef>
                <a:spcPts val="600"/>
              </a:spcBef>
              <a:buClr>
                <a:srgbClr val="FF3300"/>
              </a:buClr>
              <a:buFont typeface="Wingdings" panose="05000000000000000000" pitchFamily="2" charset="2"/>
              <a:buChar char="§"/>
            </a:pPr>
            <a:r>
              <a:rPr lang="en-US" sz="2000" dirty="0" smtClean="0">
                <a:solidFill>
                  <a:prstClr val="black"/>
                </a:solidFill>
                <a:hlinkClick r:id="rId9"/>
              </a:rPr>
              <a:t>GBAS</a:t>
            </a:r>
            <a:r>
              <a:rPr lang="en-US" sz="2000" dirty="0">
                <a:solidFill>
                  <a:prstClr val="black"/>
                </a:solidFill>
              </a:rPr>
              <a:t>  http://</a:t>
            </a:r>
            <a:r>
              <a:rPr lang="en-US" sz="2000" dirty="0" smtClean="0">
                <a:solidFill>
                  <a:prstClr val="black"/>
                </a:solidFill>
              </a:rPr>
              <a:t>cfo.ufl.edu/administrative-units/gbas</a:t>
            </a:r>
          </a:p>
        </p:txBody>
      </p:sp>
      <p:sp>
        <p:nvSpPr>
          <p:cNvPr id="4" name="Title 3"/>
          <p:cNvSpPr>
            <a:spLocks noGrp="1"/>
          </p:cNvSpPr>
          <p:nvPr>
            <p:ph type="title"/>
          </p:nvPr>
        </p:nvSpPr>
        <p:spPr/>
        <p:txBody>
          <a:bodyPr/>
          <a:lstStyle/>
          <a:p>
            <a:r>
              <a:rPr lang="en-US" dirty="0" smtClean="0"/>
              <a:t>Who is the CFO Division?</a:t>
            </a:r>
            <a:endParaRPr lang="en-US" dirty="0"/>
          </a:p>
        </p:txBody>
      </p:sp>
      <p:sp>
        <p:nvSpPr>
          <p:cNvPr id="7" name="TextBox 6"/>
          <p:cNvSpPr txBox="1"/>
          <p:nvPr/>
        </p:nvSpPr>
        <p:spPr>
          <a:xfrm>
            <a:off x="548640" y="533400"/>
            <a:ext cx="5166360" cy="523220"/>
          </a:xfrm>
          <a:prstGeom prst="rect">
            <a:avLst/>
          </a:prstGeom>
          <a:noFill/>
        </p:spPr>
        <p:txBody>
          <a:bodyPr wrap="square">
            <a:spAutoFit/>
          </a:bodyPr>
          <a:lstStyle/>
          <a:p>
            <a:pPr eaLnBrk="1" fontAlgn="auto" hangingPunct="1">
              <a:spcBef>
                <a:spcPts val="0"/>
              </a:spcBef>
              <a:spcAft>
                <a:spcPts val="0"/>
              </a:spcAft>
              <a:defRPr/>
            </a:pPr>
            <a:r>
              <a:rPr lang="en-US" sz="2800" b="1" dirty="0" smtClean="0">
                <a:solidFill>
                  <a:srgbClr val="00478B"/>
                </a:solidFill>
                <a:latin typeface="Calibri"/>
              </a:rPr>
              <a:t>Who is the CFO Division?</a:t>
            </a:r>
            <a:endParaRPr lang="en-US" sz="2800" b="1" dirty="0">
              <a:solidFill>
                <a:srgbClr val="00478B"/>
              </a:solidFill>
              <a:latin typeface="Calibri"/>
            </a:endParaRPr>
          </a:p>
        </p:txBody>
      </p:sp>
    </p:spTree>
    <p:extLst>
      <p:ext uri="{BB962C8B-B14F-4D97-AF65-F5344CB8AC3E}">
        <p14:creationId xmlns:p14="http://schemas.microsoft.com/office/powerpoint/2010/main" val="81166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2209800"/>
            <a:ext cx="5137240" cy="1200329"/>
          </a:xfrm>
          <a:prstGeom prst="rect">
            <a:avLst/>
          </a:prstGeom>
          <a:noFill/>
        </p:spPr>
        <p:txBody>
          <a:bodyPr wrap="none" rtlCol="0">
            <a:spAutoFit/>
          </a:bodyPr>
          <a:lstStyle/>
          <a:p>
            <a:r>
              <a:rPr lang="en-US" sz="4800" dirty="0" smtClean="0"/>
              <a:t>The Color of Money</a:t>
            </a:r>
          </a:p>
          <a:p>
            <a:pPr algn="ctr"/>
            <a:r>
              <a:rPr lang="en-US" sz="2400" i="1" dirty="0" smtClean="0"/>
              <a:t>Accountability at UF</a:t>
            </a:r>
            <a:endParaRPr lang="en-US" sz="2400" i="1" dirty="0"/>
          </a:p>
        </p:txBody>
      </p:sp>
      <p:sp>
        <p:nvSpPr>
          <p:cNvPr id="5"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218442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592029"/>
            <a:ext cx="6400800" cy="3208571"/>
          </a:xfrm>
          <a:prstGeom prst="rect">
            <a:avLst/>
          </a:prstGeom>
        </p:spPr>
        <p:txBody>
          <a:bodyPr wrap="square">
            <a:spAutoFit/>
          </a:bodyPr>
          <a:lstStyle/>
          <a:p>
            <a:pPr marL="461963" indent="-461963">
              <a:lnSpc>
                <a:spcPts val="2700"/>
              </a:lnSpc>
              <a:spcBef>
                <a:spcPts val="0"/>
              </a:spcBef>
              <a:spcAft>
                <a:spcPts val="0"/>
              </a:spcAft>
              <a:buClr>
                <a:srgbClr val="FF3300"/>
              </a:buClr>
              <a:buFont typeface="Wingdings" panose="05000000000000000000" pitchFamily="2" charset="2"/>
              <a:buChar char="v"/>
            </a:pPr>
            <a:r>
              <a:rPr lang="en-US" sz="2400" dirty="0"/>
              <a:t>How many of you have worked for a private business or corporation?</a:t>
            </a:r>
          </a:p>
          <a:p>
            <a:pPr marL="461963" indent="-461963">
              <a:lnSpc>
                <a:spcPts val="2700"/>
              </a:lnSpc>
              <a:spcBef>
                <a:spcPts val="0"/>
              </a:spcBef>
              <a:spcAft>
                <a:spcPts val="0"/>
              </a:spcAft>
              <a:buClr>
                <a:srgbClr val="FF3300"/>
              </a:buClr>
              <a:buFont typeface="Wingdings" panose="05000000000000000000" pitchFamily="2" charset="2"/>
              <a:buChar char="v"/>
            </a:pPr>
            <a:endParaRPr lang="en-US" sz="2400" dirty="0"/>
          </a:p>
          <a:p>
            <a:pPr marL="461963" indent="-461963">
              <a:lnSpc>
                <a:spcPts val="2700"/>
              </a:lnSpc>
              <a:spcBef>
                <a:spcPts val="0"/>
              </a:spcBef>
              <a:spcAft>
                <a:spcPts val="0"/>
              </a:spcAft>
              <a:buClr>
                <a:srgbClr val="FF3300"/>
              </a:buClr>
              <a:buFont typeface="Wingdings" panose="05000000000000000000" pitchFamily="2" charset="2"/>
              <a:buChar char="v"/>
            </a:pPr>
            <a:r>
              <a:rPr lang="en-US" sz="2400" dirty="0"/>
              <a:t>What is the difference between a private business or corporation and an educational institution like the University of Florida?</a:t>
            </a:r>
          </a:p>
          <a:p>
            <a:pPr marL="461963" indent="-461963">
              <a:lnSpc>
                <a:spcPts val="2700"/>
              </a:lnSpc>
              <a:spcBef>
                <a:spcPts val="0"/>
              </a:spcBef>
              <a:spcAft>
                <a:spcPts val="0"/>
              </a:spcAft>
              <a:buClr>
                <a:srgbClr val="FF3300"/>
              </a:buClr>
              <a:buFont typeface="Wingdings" panose="05000000000000000000" pitchFamily="2" charset="2"/>
              <a:buChar char="v"/>
            </a:pPr>
            <a:endParaRPr lang="en-US" sz="2400" dirty="0"/>
          </a:p>
          <a:p>
            <a:pPr marL="461963" indent="-461963">
              <a:lnSpc>
                <a:spcPts val="2700"/>
              </a:lnSpc>
              <a:spcBef>
                <a:spcPts val="0"/>
              </a:spcBef>
              <a:spcAft>
                <a:spcPts val="0"/>
              </a:spcAft>
              <a:buClr>
                <a:srgbClr val="FF3300"/>
              </a:buClr>
              <a:buFont typeface="Wingdings" panose="05000000000000000000" pitchFamily="2" charset="2"/>
              <a:buChar char="v"/>
            </a:pPr>
            <a:r>
              <a:rPr lang="en-US" sz="2400" dirty="0"/>
              <a:t>At UF, it is about </a:t>
            </a:r>
            <a:r>
              <a:rPr lang="en-US" sz="2400" b="1" i="1" dirty="0"/>
              <a:t>accountability</a:t>
            </a:r>
            <a:r>
              <a:rPr lang="en-US" sz="2400" dirty="0"/>
              <a:t> for public and private funds</a:t>
            </a:r>
            <a:r>
              <a:rPr lang="en-US" dirty="0"/>
              <a:t>.</a:t>
            </a:r>
          </a:p>
        </p:txBody>
      </p:sp>
      <p:sp>
        <p:nvSpPr>
          <p:cNvPr id="7" name="TextBox 6"/>
          <p:cNvSpPr txBox="1"/>
          <p:nvPr/>
        </p:nvSpPr>
        <p:spPr>
          <a:xfrm>
            <a:off x="548640" y="640080"/>
            <a:ext cx="5166360" cy="523220"/>
          </a:xfrm>
          <a:prstGeom prst="rect">
            <a:avLst/>
          </a:prstGeom>
          <a:noFill/>
        </p:spPr>
        <p:txBody>
          <a:bodyPr wrap="square">
            <a:spAutoFit/>
          </a:bodyPr>
          <a:lstStyle/>
          <a:p>
            <a:pPr eaLnBrk="1" fontAlgn="auto" hangingPunct="1">
              <a:spcBef>
                <a:spcPts val="0"/>
              </a:spcBef>
              <a:spcAft>
                <a:spcPts val="0"/>
              </a:spcAft>
              <a:defRPr/>
            </a:pPr>
            <a:r>
              <a:rPr lang="en-US" sz="2800" b="1" dirty="0" smtClean="0">
                <a:solidFill>
                  <a:srgbClr val="00478B"/>
                </a:solidFill>
                <a:latin typeface="Calibri"/>
              </a:rPr>
              <a:t>How is UF Different?</a:t>
            </a:r>
            <a:endParaRPr lang="en-US" sz="2800" b="1" dirty="0">
              <a:solidFill>
                <a:srgbClr val="00478B"/>
              </a:solidFill>
              <a:latin typeface="Calibri"/>
            </a:endParaRPr>
          </a:p>
        </p:txBody>
      </p:sp>
      <p:sp>
        <p:nvSpPr>
          <p:cNvPr id="8"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86794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1153886" y="1173213"/>
            <a:ext cx="6800850" cy="536972"/>
          </a:xfrm>
        </p:spPr>
        <p:txBody>
          <a:bodyPr/>
          <a:lstStyle/>
          <a:p>
            <a:pPr algn="ctr"/>
            <a:r>
              <a:rPr lang="en-US" dirty="0"/>
              <a:t>How is UF Different?</a:t>
            </a:r>
          </a:p>
        </p:txBody>
      </p:sp>
      <p:sp>
        <p:nvSpPr>
          <p:cNvPr id="556035" name="Rectangle 3"/>
          <p:cNvSpPr>
            <a:spLocks noGrp="1" noChangeArrowheads="1"/>
          </p:cNvSpPr>
          <p:nvPr>
            <p:ph type="body" sz="half" idx="1"/>
          </p:nvPr>
        </p:nvSpPr>
        <p:spPr>
          <a:xfrm>
            <a:off x="608926" y="1776412"/>
            <a:ext cx="3647052" cy="1804988"/>
          </a:xfrm>
        </p:spPr>
        <p:txBody>
          <a:bodyPr/>
          <a:lstStyle/>
          <a:p>
            <a:r>
              <a:rPr lang="en-US" sz="2400" dirty="0"/>
              <a:t>Private Business</a:t>
            </a:r>
          </a:p>
          <a:p>
            <a:pPr marL="685800" lvl="1" indent="-342900">
              <a:buClr>
                <a:srgbClr val="FF3300"/>
              </a:buClr>
              <a:buFont typeface="Wingdings" panose="05000000000000000000" pitchFamily="2" charset="2"/>
              <a:buChar char="§"/>
            </a:pPr>
            <a:r>
              <a:rPr lang="en-US" sz="2400" dirty="0"/>
              <a:t>Emphasis on profit</a:t>
            </a:r>
          </a:p>
          <a:p>
            <a:pPr marL="685800" lvl="1" indent="-342900">
              <a:buClr>
                <a:srgbClr val="FF3300"/>
              </a:buClr>
              <a:buFont typeface="Wingdings" panose="05000000000000000000" pitchFamily="2" charset="2"/>
              <a:buChar char="§"/>
            </a:pPr>
            <a:r>
              <a:rPr lang="en-US" sz="2400" dirty="0"/>
              <a:t>Return to investors</a:t>
            </a:r>
          </a:p>
          <a:p>
            <a:pPr marL="685800" lvl="1" indent="-342900">
              <a:buClr>
                <a:srgbClr val="FF3300"/>
              </a:buClr>
              <a:buFont typeface="Wingdings" panose="05000000000000000000" pitchFamily="2" charset="2"/>
              <a:buChar char="§"/>
            </a:pPr>
            <a:r>
              <a:rPr lang="en-US" sz="2400" dirty="0"/>
              <a:t>Relies on investors and revenue</a:t>
            </a:r>
          </a:p>
        </p:txBody>
      </p:sp>
      <p:sp>
        <p:nvSpPr>
          <p:cNvPr id="556036" name="Rectangle 4"/>
          <p:cNvSpPr>
            <a:spLocks noGrp="1" noChangeArrowheads="1"/>
          </p:cNvSpPr>
          <p:nvPr>
            <p:ph type="body" sz="half" idx="2"/>
          </p:nvPr>
        </p:nvSpPr>
        <p:spPr>
          <a:xfrm>
            <a:off x="4114800" y="1776412"/>
            <a:ext cx="4191000" cy="1804988"/>
          </a:xfrm>
        </p:spPr>
        <p:txBody>
          <a:bodyPr/>
          <a:lstStyle/>
          <a:p>
            <a:r>
              <a:rPr lang="en-US" sz="2400" dirty="0"/>
              <a:t>University of Florida</a:t>
            </a:r>
          </a:p>
          <a:p>
            <a:pPr marL="685800" lvl="1" indent="-342900">
              <a:buClr>
                <a:srgbClr val="FF3300"/>
              </a:buClr>
              <a:buFont typeface="Wingdings" panose="05000000000000000000" pitchFamily="2" charset="2"/>
              <a:buChar char="§"/>
            </a:pPr>
            <a:r>
              <a:rPr lang="en-US" sz="2400" dirty="0"/>
              <a:t>Emphasis is on accountability</a:t>
            </a:r>
          </a:p>
          <a:p>
            <a:pPr marL="685800" lvl="1" indent="-342900">
              <a:buClr>
                <a:srgbClr val="FF3300"/>
              </a:buClr>
              <a:buFont typeface="Wingdings" panose="05000000000000000000" pitchFamily="2" charset="2"/>
              <a:buChar char="§"/>
            </a:pPr>
            <a:r>
              <a:rPr lang="en-US" sz="2400" dirty="0"/>
              <a:t>Variety of funding </a:t>
            </a:r>
            <a:r>
              <a:rPr lang="en-US" sz="2400" dirty="0" smtClean="0"/>
              <a:t>sources</a:t>
            </a:r>
          </a:p>
          <a:p>
            <a:pPr marL="685800" lvl="1" indent="-342900">
              <a:buClr>
                <a:srgbClr val="FF3300"/>
              </a:buClr>
              <a:buFont typeface="Wingdings" panose="05000000000000000000" pitchFamily="2" charset="2"/>
              <a:buChar char="§"/>
            </a:pPr>
            <a:r>
              <a:rPr lang="en-US" sz="2400" dirty="0" smtClean="0"/>
              <a:t>Fiduciary Responsibility</a:t>
            </a:r>
            <a:endParaRPr lang="en-US" sz="2400" dirty="0"/>
          </a:p>
        </p:txBody>
      </p:sp>
      <p:sp>
        <p:nvSpPr>
          <p:cNvPr id="556037" name="Rectangle 5"/>
          <p:cNvSpPr>
            <a:spLocks noChangeArrowheads="1"/>
          </p:cNvSpPr>
          <p:nvPr/>
        </p:nvSpPr>
        <p:spPr bwMode="auto">
          <a:xfrm>
            <a:off x="4572000" y="1771651"/>
            <a:ext cx="3143250" cy="3394472"/>
          </a:xfrm>
          <a:prstGeom prst="rect">
            <a:avLst/>
          </a:prstGeom>
          <a:noFill/>
          <a:ln w="9525">
            <a:noFill/>
            <a:miter lim="800000"/>
            <a:headEnd/>
            <a:tailEnd/>
          </a:ln>
          <a:effectLst/>
        </p:spPr>
        <p:txBody>
          <a:bodyPr/>
          <a:lstStyle/>
          <a:p>
            <a:pPr marL="257175" indent="-257175" eaLnBrk="1" hangingPunct="1">
              <a:spcBef>
                <a:spcPct val="20000"/>
              </a:spcBef>
              <a:buFontTx/>
              <a:buChar char="•"/>
            </a:pPr>
            <a:endParaRPr lang="en-US" sz="2250">
              <a:solidFill>
                <a:srgbClr val="000000"/>
              </a:solidFill>
              <a:latin typeface="Arial"/>
              <a:ea typeface="+mn-ea"/>
            </a:endParaRPr>
          </a:p>
        </p:txBody>
      </p:sp>
      <p:grpSp>
        <p:nvGrpSpPr>
          <p:cNvPr id="4" name="Group 3"/>
          <p:cNvGrpSpPr/>
          <p:nvPr/>
        </p:nvGrpSpPr>
        <p:grpSpPr>
          <a:xfrm>
            <a:off x="1094014" y="4972282"/>
            <a:ext cx="6297386" cy="461665"/>
            <a:chOff x="1418772" y="5729897"/>
            <a:chExt cx="6887028" cy="615553"/>
          </a:xfrm>
        </p:grpSpPr>
        <p:sp>
          <p:nvSpPr>
            <p:cNvPr id="2" name="TextBox 1"/>
            <p:cNvSpPr txBox="1"/>
            <p:nvPr/>
          </p:nvSpPr>
          <p:spPr>
            <a:xfrm>
              <a:off x="5334000" y="5729897"/>
              <a:ext cx="2971800" cy="615553"/>
            </a:xfrm>
            <a:prstGeom prst="rect">
              <a:avLst/>
            </a:prstGeom>
            <a:noFill/>
          </p:spPr>
          <p:txBody>
            <a:bodyPr wrap="square" rtlCol="0" anchor="ctr" anchorCtr="1">
              <a:spAutoFit/>
            </a:bodyPr>
            <a:lstStyle/>
            <a:p>
              <a:pPr marL="342900" indent="-342900" eaLnBrk="1" hangingPunct="1">
                <a:spcBef>
                  <a:spcPts val="0"/>
                </a:spcBef>
                <a:spcAft>
                  <a:spcPts val="450"/>
                </a:spcAft>
                <a:buClr>
                  <a:srgbClr val="EA5816"/>
                </a:buClr>
                <a:buFont typeface="Wingdings" panose="05000000000000000000" pitchFamily="2" charset="2"/>
                <a:buChar char="§"/>
              </a:pPr>
              <a:endParaRPr lang="en-US" sz="2400" dirty="0">
                <a:solidFill>
                  <a:srgbClr val="000000"/>
                </a:solidFill>
                <a:latin typeface="+mn-lt"/>
                <a:ea typeface="+mn-ea"/>
              </a:endParaRPr>
            </a:p>
          </p:txBody>
        </p:sp>
        <p:sp>
          <p:nvSpPr>
            <p:cNvPr id="10" name="TextBox 9"/>
            <p:cNvSpPr txBox="1"/>
            <p:nvPr/>
          </p:nvSpPr>
          <p:spPr>
            <a:xfrm>
              <a:off x="1418772" y="5729897"/>
              <a:ext cx="3458028" cy="615553"/>
            </a:xfrm>
            <a:prstGeom prst="rect">
              <a:avLst/>
            </a:prstGeom>
            <a:noFill/>
          </p:spPr>
          <p:txBody>
            <a:bodyPr wrap="square" rtlCol="0" anchor="ctr" anchorCtr="1">
              <a:spAutoFit/>
            </a:bodyPr>
            <a:lstStyle/>
            <a:p>
              <a:pPr marL="342900" indent="-342900" eaLnBrk="1" hangingPunct="1">
                <a:spcBef>
                  <a:spcPts val="0"/>
                </a:spcBef>
                <a:spcAft>
                  <a:spcPts val="450"/>
                </a:spcAft>
                <a:buClr>
                  <a:srgbClr val="EA5816"/>
                </a:buClr>
                <a:buFont typeface="Wingdings" panose="05000000000000000000" pitchFamily="2" charset="2"/>
                <a:buChar char="§"/>
              </a:pPr>
              <a:endParaRPr lang="en-US" sz="2400" dirty="0">
                <a:solidFill>
                  <a:srgbClr val="000000"/>
                </a:solidFill>
                <a:latin typeface="+mn-lt"/>
                <a:ea typeface="+mn-ea"/>
              </a:endParaRPr>
            </a:p>
          </p:txBody>
        </p:sp>
      </p:grpSp>
      <p:sp>
        <p:nvSpPr>
          <p:cNvPr id="14" name="TextBox 13"/>
          <p:cNvSpPr txBox="1"/>
          <p:nvPr/>
        </p:nvSpPr>
        <p:spPr>
          <a:xfrm>
            <a:off x="548640" y="640080"/>
            <a:ext cx="5166360" cy="523220"/>
          </a:xfrm>
          <a:prstGeom prst="rect">
            <a:avLst/>
          </a:prstGeom>
          <a:noFill/>
        </p:spPr>
        <p:txBody>
          <a:bodyPr wrap="square">
            <a:spAutoFit/>
          </a:bodyPr>
          <a:lstStyle/>
          <a:p>
            <a:pPr eaLnBrk="1" fontAlgn="auto" hangingPunct="1">
              <a:spcBef>
                <a:spcPts val="0"/>
              </a:spcBef>
              <a:spcAft>
                <a:spcPts val="0"/>
              </a:spcAft>
              <a:defRPr/>
            </a:pPr>
            <a:r>
              <a:rPr lang="en-US" sz="2800" b="1" dirty="0" smtClean="0">
                <a:solidFill>
                  <a:srgbClr val="00478B"/>
                </a:solidFill>
                <a:latin typeface="Calibri"/>
              </a:rPr>
              <a:t>How is UF Different?</a:t>
            </a:r>
            <a:endParaRPr lang="en-US" sz="2800" b="1" dirty="0">
              <a:solidFill>
                <a:srgbClr val="00478B"/>
              </a:solidFill>
              <a:latin typeface="Calibri"/>
            </a:endParaRPr>
          </a:p>
        </p:txBody>
      </p:sp>
      <p:sp>
        <p:nvSpPr>
          <p:cNvPr id="12" name="Title 1"/>
          <p:cNvSpPr txBox="1">
            <a:spLocks/>
          </p:cNvSpPr>
          <p:nvPr/>
        </p:nvSpPr>
        <p:spPr>
          <a:xfrm>
            <a:off x="8610600" y="381000"/>
            <a:ext cx="533400" cy="5867400"/>
          </a:xfrm>
          <a:prstGeom prst="rect">
            <a:avLst/>
          </a:prstGeom>
        </p:spPr>
        <p:txBody>
          <a:bodyPr vert="vert" anchor="ctr">
            <a:normAutofit/>
          </a:bodyPr>
          <a:lstStyle>
            <a:lvl1pPr algn="l" rtl="0" eaLnBrk="0" fontAlgn="base" hangingPunct="0">
              <a:spcBef>
                <a:spcPct val="0"/>
              </a:spcBef>
              <a:spcAft>
                <a:spcPct val="0"/>
              </a:spcAft>
              <a:defRPr sz="1800" cap="small">
                <a:solidFill>
                  <a:schemeClr val="bg1"/>
                </a:solidFill>
                <a:latin typeface="+mj-lt"/>
                <a:ea typeface="Geneva" charset="0"/>
                <a:cs typeface="Geneva" charset="0"/>
              </a:defRPr>
            </a:lvl1pPr>
            <a:lvl2pPr algn="l" rtl="0" eaLnBrk="0" fontAlgn="base" hangingPunct="0">
              <a:spcBef>
                <a:spcPct val="0"/>
              </a:spcBef>
              <a:spcAft>
                <a:spcPct val="0"/>
              </a:spcAft>
              <a:defRPr sz="1800">
                <a:solidFill>
                  <a:schemeClr val="bg1"/>
                </a:solidFill>
                <a:latin typeface="Calibri" charset="0"/>
                <a:ea typeface="Geneva" charset="0"/>
                <a:cs typeface="Geneva" charset="0"/>
              </a:defRPr>
            </a:lvl2pPr>
            <a:lvl3pPr algn="l" rtl="0" eaLnBrk="0" fontAlgn="base" hangingPunct="0">
              <a:spcBef>
                <a:spcPct val="0"/>
              </a:spcBef>
              <a:spcAft>
                <a:spcPct val="0"/>
              </a:spcAft>
              <a:defRPr sz="1800">
                <a:solidFill>
                  <a:schemeClr val="bg1"/>
                </a:solidFill>
                <a:latin typeface="Calibri" charset="0"/>
                <a:ea typeface="Geneva" charset="0"/>
                <a:cs typeface="Geneva" charset="0"/>
              </a:defRPr>
            </a:lvl3pPr>
            <a:lvl4pPr algn="l" rtl="0" eaLnBrk="0" fontAlgn="base" hangingPunct="0">
              <a:spcBef>
                <a:spcPct val="0"/>
              </a:spcBef>
              <a:spcAft>
                <a:spcPct val="0"/>
              </a:spcAft>
              <a:defRPr sz="1800">
                <a:solidFill>
                  <a:schemeClr val="bg1"/>
                </a:solidFill>
                <a:latin typeface="Calibri" charset="0"/>
                <a:ea typeface="Geneva" charset="0"/>
                <a:cs typeface="Geneva" charset="0"/>
              </a:defRPr>
            </a:lvl4pPr>
            <a:lvl5pPr algn="l" rtl="0" eaLnBrk="0" fontAlgn="base" hangingPunct="0">
              <a:spcBef>
                <a:spcPct val="0"/>
              </a:spcBef>
              <a:spcAft>
                <a:spcPct val="0"/>
              </a:spcAft>
              <a:defRPr sz="1800">
                <a:solidFill>
                  <a:schemeClr val="bg1"/>
                </a:solidFill>
                <a:latin typeface="Calibri" charset="0"/>
                <a:ea typeface="Geneva" charset="0"/>
                <a:cs typeface="Geneva" charset="0"/>
              </a:defRPr>
            </a:lvl5pPr>
            <a:lvl6pPr marL="342900" algn="l" rtl="0" fontAlgn="base">
              <a:spcBef>
                <a:spcPct val="0"/>
              </a:spcBef>
              <a:spcAft>
                <a:spcPct val="0"/>
              </a:spcAft>
              <a:defRPr sz="1800">
                <a:solidFill>
                  <a:schemeClr val="bg1"/>
                </a:solidFill>
                <a:latin typeface="Calibri" charset="0"/>
                <a:ea typeface="Geneva" charset="0"/>
                <a:cs typeface="Geneva" charset="0"/>
              </a:defRPr>
            </a:lvl6pPr>
            <a:lvl7pPr marL="685800" algn="l" rtl="0" fontAlgn="base">
              <a:spcBef>
                <a:spcPct val="0"/>
              </a:spcBef>
              <a:spcAft>
                <a:spcPct val="0"/>
              </a:spcAft>
              <a:defRPr sz="1800">
                <a:solidFill>
                  <a:schemeClr val="bg1"/>
                </a:solidFill>
                <a:latin typeface="Calibri" charset="0"/>
                <a:ea typeface="Geneva" charset="0"/>
                <a:cs typeface="Geneva" charset="0"/>
              </a:defRPr>
            </a:lvl7pPr>
            <a:lvl8pPr marL="1028700" algn="l" rtl="0" fontAlgn="base">
              <a:spcBef>
                <a:spcPct val="0"/>
              </a:spcBef>
              <a:spcAft>
                <a:spcPct val="0"/>
              </a:spcAft>
              <a:defRPr sz="1800">
                <a:solidFill>
                  <a:schemeClr val="bg1"/>
                </a:solidFill>
                <a:latin typeface="Calibri" charset="0"/>
                <a:ea typeface="Geneva" charset="0"/>
                <a:cs typeface="Geneva" charset="0"/>
              </a:defRPr>
            </a:lvl8pPr>
            <a:lvl9pPr marL="1371600" algn="l" rtl="0" fontAlgn="base">
              <a:spcBef>
                <a:spcPct val="0"/>
              </a:spcBef>
              <a:spcAft>
                <a:spcPct val="0"/>
              </a:spcAft>
              <a:defRPr sz="1800">
                <a:solidFill>
                  <a:schemeClr val="bg1"/>
                </a:solidFill>
                <a:latin typeface="Calibri" charset="0"/>
                <a:ea typeface="Geneva" charset="0"/>
                <a:cs typeface="Geneva" charset="0"/>
              </a:defRPr>
            </a:lvl9pPr>
            <a:extLst/>
          </a:lstStyle>
          <a:p>
            <a:r>
              <a:rPr lang="en-US" kern="0" smtClean="0"/>
              <a:t>The Color of Money</a:t>
            </a:r>
            <a:endParaRPr lang="en-US" kern="0" dirty="0"/>
          </a:p>
        </p:txBody>
      </p:sp>
    </p:spTree>
    <p:extLst>
      <p:ext uri="{BB962C8B-B14F-4D97-AF65-F5344CB8AC3E}">
        <p14:creationId xmlns:p14="http://schemas.microsoft.com/office/powerpoint/2010/main" val="73514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657236" y="1219200"/>
            <a:ext cx="7713878"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lvl="1">
              <a:spcAft>
                <a:spcPts val="300"/>
              </a:spcAft>
              <a:buClr>
                <a:srgbClr val="FF3300"/>
              </a:buClr>
              <a:buFont typeface="Wingdings" panose="05000000000000000000" pitchFamily="2" charset="2"/>
              <a:buChar char="§"/>
            </a:pPr>
            <a:r>
              <a:rPr lang="en-US" altLang="en-US" sz="2200" dirty="0" smtClean="0">
                <a:solidFill>
                  <a:prstClr val="black"/>
                </a:solidFill>
                <a:ea typeface="Calibri" panose="020F0502020204030204" pitchFamily="34" charset="0"/>
                <a:cs typeface="Times New Roman" panose="02020603050405020304" pitchFamily="18" charset="0"/>
              </a:rPr>
              <a:t>Tuition </a:t>
            </a:r>
            <a:r>
              <a:rPr lang="en-US" altLang="en-US" sz="2200" dirty="0">
                <a:solidFill>
                  <a:prstClr val="black"/>
                </a:solidFill>
                <a:ea typeface="Calibri" panose="020F0502020204030204" pitchFamily="34" charset="0"/>
                <a:cs typeface="Times New Roman" panose="02020603050405020304" pitchFamily="18" charset="0"/>
              </a:rPr>
              <a:t>and Fees</a:t>
            </a:r>
          </a:p>
          <a:p>
            <a:pPr lvl="1">
              <a:spcAft>
                <a:spcPts val="300"/>
              </a:spcAft>
              <a:buClr>
                <a:srgbClr val="FF3300"/>
              </a:buClr>
              <a:buFont typeface="Wingdings" panose="05000000000000000000" pitchFamily="2" charset="2"/>
              <a:buChar char="§"/>
            </a:pPr>
            <a:r>
              <a:rPr lang="en-US" altLang="en-US" sz="2200" dirty="0">
                <a:solidFill>
                  <a:prstClr val="black"/>
                </a:solidFill>
                <a:ea typeface="Calibri" panose="020F0502020204030204" pitchFamily="34" charset="0"/>
                <a:cs typeface="Times New Roman" panose="02020603050405020304" pitchFamily="18" charset="0"/>
              </a:rPr>
              <a:t>State Appropriation – Base, Performance, Preeminence, Specials</a:t>
            </a:r>
          </a:p>
          <a:p>
            <a:pPr lvl="1">
              <a:spcAft>
                <a:spcPts val="300"/>
              </a:spcAft>
              <a:buClr>
                <a:srgbClr val="FF3300"/>
              </a:buClr>
              <a:buFont typeface="Wingdings" panose="05000000000000000000" pitchFamily="2" charset="2"/>
              <a:buChar char="§"/>
            </a:pPr>
            <a:r>
              <a:rPr lang="en-US" altLang="en-US" sz="2200" dirty="0">
                <a:solidFill>
                  <a:prstClr val="black"/>
                </a:solidFill>
                <a:ea typeface="Calibri" panose="020F0502020204030204" pitchFamily="34" charset="0"/>
                <a:cs typeface="Times New Roman" panose="02020603050405020304" pitchFamily="18" charset="0"/>
              </a:rPr>
              <a:t>Lottery</a:t>
            </a:r>
          </a:p>
          <a:p>
            <a:pPr lvl="1">
              <a:spcAft>
                <a:spcPts val="300"/>
              </a:spcAft>
              <a:buClr>
                <a:srgbClr val="FF3300"/>
              </a:buClr>
              <a:buFont typeface="Wingdings" panose="05000000000000000000" pitchFamily="2" charset="2"/>
              <a:buChar char="§"/>
            </a:pPr>
            <a:r>
              <a:rPr lang="en-US" altLang="en-US" sz="2200" dirty="0">
                <a:solidFill>
                  <a:prstClr val="black"/>
                </a:solidFill>
                <a:ea typeface="Calibri" panose="020F0502020204030204" pitchFamily="34" charset="0"/>
                <a:cs typeface="Times New Roman" panose="02020603050405020304" pitchFamily="18" charset="0"/>
              </a:rPr>
              <a:t>Contracts and Grants </a:t>
            </a:r>
          </a:p>
          <a:p>
            <a:pPr lvl="1">
              <a:spcAft>
                <a:spcPts val="300"/>
              </a:spcAft>
              <a:buClr>
                <a:srgbClr val="FF3300"/>
              </a:buClr>
              <a:buFont typeface="Wingdings" panose="05000000000000000000" pitchFamily="2" charset="2"/>
              <a:buChar char="§"/>
            </a:pPr>
            <a:r>
              <a:rPr lang="en-US" altLang="en-US" sz="2200" dirty="0">
                <a:solidFill>
                  <a:prstClr val="black"/>
                </a:solidFill>
                <a:ea typeface="Calibri" panose="020F0502020204030204" pitchFamily="34" charset="0"/>
                <a:cs typeface="Times New Roman" panose="02020603050405020304" pitchFamily="18" charset="0"/>
              </a:rPr>
              <a:t>Plant Operations and Maintenance (PO&amp;M)</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Auxiliaries</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Component Units (DSO’s and Affiliates)</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Returned Overhead (Indirect Costs) and Residuals</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Federal Formula Funds (IFAS)</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Incidental Revenues</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Administrative Overhead</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Strategic Funds</a:t>
            </a:r>
          </a:p>
          <a:p>
            <a:pPr lvl="1">
              <a:spcAft>
                <a:spcPts val="300"/>
              </a:spcAft>
              <a:buClr>
                <a:srgbClr val="FF3300"/>
              </a:buClr>
              <a:buFont typeface="Wingdings" panose="05000000000000000000" pitchFamily="2" charset="2"/>
              <a:buChar char="§"/>
            </a:pPr>
            <a:r>
              <a:rPr lang="en-US" altLang="en-US" sz="2200" dirty="0">
                <a:solidFill>
                  <a:srgbClr val="0070C0"/>
                </a:solidFill>
                <a:ea typeface="Calibri" panose="020F0502020204030204" pitchFamily="34" charset="0"/>
                <a:cs typeface="Times New Roman" panose="02020603050405020304" pitchFamily="18" charset="0"/>
              </a:rPr>
              <a:t>Financial Aid</a:t>
            </a:r>
          </a:p>
        </p:txBody>
      </p:sp>
      <p:sp>
        <p:nvSpPr>
          <p:cNvPr id="12292" name="Rectangle 3"/>
          <p:cNvSpPr>
            <a:spLocks noChangeArrowheads="1"/>
          </p:cNvSpPr>
          <p:nvPr/>
        </p:nvSpPr>
        <p:spPr bwMode="auto">
          <a:xfrm>
            <a:off x="668122" y="533400"/>
            <a:ext cx="1336969"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Geneva" pitchFamily="126" charset="-128"/>
              </a:defRPr>
            </a:lvl1pPr>
            <a:lvl2pPr marL="742950" indent="-285750">
              <a:defRPr>
                <a:solidFill>
                  <a:schemeClr val="tx1"/>
                </a:solidFill>
                <a:latin typeface="Calibri" panose="020F0502020204030204" pitchFamily="34" charset="0"/>
                <a:ea typeface="Geneva" pitchFamily="126" charset="-128"/>
              </a:defRPr>
            </a:lvl2pPr>
            <a:lvl3pPr marL="1143000" indent="-228600">
              <a:defRPr>
                <a:solidFill>
                  <a:schemeClr val="tx1"/>
                </a:solidFill>
                <a:latin typeface="Calibri" panose="020F0502020204030204" pitchFamily="34" charset="0"/>
                <a:ea typeface="Geneva" pitchFamily="126" charset="-128"/>
              </a:defRPr>
            </a:lvl3pPr>
            <a:lvl4pPr marL="1600200" indent="-228600">
              <a:defRPr>
                <a:solidFill>
                  <a:schemeClr val="tx1"/>
                </a:solidFill>
                <a:latin typeface="Calibri" panose="020F0502020204030204" pitchFamily="34" charset="0"/>
                <a:ea typeface="Geneva" pitchFamily="126" charset="-128"/>
              </a:defRPr>
            </a:lvl4pPr>
            <a:lvl5pPr marL="2057400" indent="-228600">
              <a:defRPr>
                <a:solidFill>
                  <a:schemeClr val="tx1"/>
                </a:solidFill>
                <a:latin typeface="Calibri" panose="020F0502020204030204" pitchFamily="34" charset="0"/>
                <a:ea typeface="Geneva" pitchFamily="126"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Geneva" pitchFamily="126" charset="-128"/>
              </a:defRPr>
            </a:lvl9pPr>
          </a:lstStyle>
          <a:p>
            <a:pPr>
              <a:lnSpc>
                <a:spcPct val="107000"/>
              </a:lnSpc>
              <a:spcAft>
                <a:spcPts val="600"/>
              </a:spcAft>
            </a:pPr>
            <a:r>
              <a:rPr lang="en-US" altLang="en-US" sz="2800" b="1" dirty="0" smtClean="0">
                <a:solidFill>
                  <a:srgbClr val="00478B"/>
                </a:solidFill>
                <a:ea typeface="Calibri" panose="020F0502020204030204" pitchFamily="34" charset="0"/>
                <a:cs typeface="Times New Roman" panose="02020603050405020304" pitchFamily="18" charset="0"/>
              </a:rPr>
              <a:t>Sources</a:t>
            </a:r>
            <a:endParaRPr lang="en-US" altLang="en-US" sz="2800" b="1" dirty="0">
              <a:solidFill>
                <a:srgbClr val="00478B"/>
              </a:solidFill>
              <a:ea typeface="Calibri" panose="020F0502020204030204" pitchFamily="34" charset="0"/>
              <a:cs typeface="Times New Roman" panose="02020603050405020304" pitchFamily="18" charset="0"/>
            </a:endParaRPr>
          </a:p>
        </p:txBody>
      </p:sp>
      <p:sp>
        <p:nvSpPr>
          <p:cNvPr id="8"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223845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5" name="AutoShape 5"/>
          <p:cNvSpPr>
            <a:spLocks noChangeArrowheads="1"/>
          </p:cNvSpPr>
          <p:nvPr/>
        </p:nvSpPr>
        <p:spPr bwMode="auto">
          <a:xfrm>
            <a:off x="1085850" y="1676400"/>
            <a:ext cx="2171700" cy="1600200"/>
          </a:xfrm>
          <a:prstGeom prst="rightArrow">
            <a:avLst>
              <a:gd name="adj1" fmla="val 50000"/>
              <a:gd name="adj2" fmla="val 33929"/>
            </a:avLst>
          </a:prstGeom>
          <a:solidFill>
            <a:schemeClr val="bg1"/>
          </a:solidFill>
          <a:ln w="57150" algn="ctr">
            <a:solidFill>
              <a:srgbClr val="CC3300"/>
            </a:solidFill>
            <a:miter lim="800000"/>
            <a:headEnd/>
            <a:tailEnd/>
          </a:ln>
          <a:effectLst/>
        </p:spPr>
        <p:txBody>
          <a:bodyPr wrap="none" anchor="ctr"/>
          <a:lstStyle/>
          <a:p>
            <a:pPr algn="ctr" eaLnBrk="1" hangingPunct="1">
              <a:spcBef>
                <a:spcPct val="50000"/>
              </a:spcBef>
            </a:pPr>
            <a:r>
              <a:rPr lang="en-US" sz="1500" b="1" dirty="0">
                <a:solidFill>
                  <a:srgbClr val="000066"/>
                </a:solidFill>
                <a:latin typeface="Arial"/>
                <a:ea typeface="+mn-ea"/>
              </a:rPr>
              <a:t>Moneys come to UF</a:t>
            </a:r>
            <a:br>
              <a:rPr lang="en-US" sz="1500" b="1" dirty="0">
                <a:solidFill>
                  <a:srgbClr val="000066"/>
                </a:solidFill>
                <a:latin typeface="Arial"/>
                <a:ea typeface="+mn-ea"/>
              </a:rPr>
            </a:br>
            <a:r>
              <a:rPr lang="en-US" sz="1500" b="1" dirty="0">
                <a:solidFill>
                  <a:srgbClr val="000066"/>
                </a:solidFill>
                <a:latin typeface="Arial"/>
                <a:ea typeface="+mn-ea"/>
              </a:rPr>
              <a:t>from a variety of </a:t>
            </a:r>
            <a:br>
              <a:rPr lang="en-US" sz="1500" b="1" dirty="0">
                <a:solidFill>
                  <a:srgbClr val="000066"/>
                </a:solidFill>
                <a:latin typeface="Arial"/>
                <a:ea typeface="+mn-ea"/>
              </a:rPr>
            </a:br>
            <a:r>
              <a:rPr lang="en-US" sz="1500" b="1" dirty="0">
                <a:solidFill>
                  <a:srgbClr val="000066"/>
                </a:solidFill>
                <a:latin typeface="Arial"/>
                <a:ea typeface="+mn-ea"/>
              </a:rPr>
              <a:t>sources</a:t>
            </a:r>
          </a:p>
        </p:txBody>
      </p:sp>
      <p:grpSp>
        <p:nvGrpSpPr>
          <p:cNvPr id="849940" name="Group 20"/>
          <p:cNvGrpSpPr>
            <a:grpSpLocks/>
          </p:cNvGrpSpPr>
          <p:nvPr/>
        </p:nvGrpSpPr>
        <p:grpSpPr bwMode="auto">
          <a:xfrm>
            <a:off x="4457700" y="3676650"/>
            <a:ext cx="1000125" cy="1122759"/>
            <a:chOff x="2016" y="1488"/>
            <a:chExt cx="1196" cy="1344"/>
          </a:xfrm>
        </p:grpSpPr>
        <p:pic>
          <p:nvPicPr>
            <p:cNvPr id="849941" name="Picture 21" descr="jqdbesnm[1]"/>
            <p:cNvPicPr>
              <a:picLocks noChangeAspect="1" noChangeArrowheads="1"/>
            </p:cNvPicPr>
            <p:nvPr/>
          </p:nvPicPr>
          <p:blipFill>
            <a:blip r:embed="rId3" cstate="print"/>
            <a:srcRect/>
            <a:stretch>
              <a:fillRect/>
            </a:stretch>
          </p:blipFill>
          <p:spPr bwMode="auto">
            <a:xfrm>
              <a:off x="2016" y="1488"/>
              <a:ext cx="1196" cy="1344"/>
            </a:xfrm>
            <a:prstGeom prst="rect">
              <a:avLst/>
            </a:prstGeom>
            <a:noFill/>
            <a:ln w="9525">
              <a:noFill/>
              <a:miter lim="800000"/>
              <a:headEnd/>
              <a:tailEnd/>
            </a:ln>
            <a:effectLst/>
          </p:spPr>
        </p:pic>
        <p:sp>
          <p:nvSpPr>
            <p:cNvPr id="849942" name="Text Box 22"/>
            <p:cNvSpPr txBox="1">
              <a:spLocks noChangeArrowheads="1"/>
            </p:cNvSpPr>
            <p:nvPr/>
          </p:nvSpPr>
          <p:spPr bwMode="auto">
            <a:xfrm>
              <a:off x="2208" y="2208"/>
              <a:ext cx="721" cy="553"/>
            </a:xfrm>
            <a:prstGeom prst="rect">
              <a:avLst/>
            </a:prstGeom>
            <a:noFill/>
            <a:ln w="57150" algn="ctr">
              <a:noFill/>
              <a:miter lim="800000"/>
              <a:headEnd/>
              <a:tailEnd/>
            </a:ln>
            <a:effectLst/>
          </p:spPr>
          <p:txBody>
            <a:bodyPr>
              <a:spAutoFit/>
            </a:bodyPr>
            <a:lstStyle/>
            <a:p>
              <a:pPr algn="ctr" eaLnBrk="1" hangingPunct="1">
                <a:spcBef>
                  <a:spcPct val="50000"/>
                </a:spcBef>
              </a:pPr>
              <a:r>
                <a:rPr lang="en-US" sz="1200" b="1">
                  <a:solidFill>
                    <a:srgbClr val="000066"/>
                  </a:solidFill>
                  <a:latin typeface="Arial"/>
                  <a:ea typeface="+mn-ea"/>
                </a:rPr>
                <a:t>Fund Code</a:t>
              </a:r>
            </a:p>
          </p:txBody>
        </p:sp>
      </p:grpSp>
      <p:sp>
        <p:nvSpPr>
          <p:cNvPr id="849948" name="AutoShape 28"/>
          <p:cNvSpPr>
            <a:spLocks noChangeArrowheads="1"/>
          </p:cNvSpPr>
          <p:nvPr/>
        </p:nvSpPr>
        <p:spPr bwMode="auto">
          <a:xfrm rot="19743823" flipH="1">
            <a:off x="3003947" y="3015852"/>
            <a:ext cx="1143000" cy="547688"/>
          </a:xfrm>
          <a:prstGeom prst="rightArrow">
            <a:avLst>
              <a:gd name="adj1" fmla="val 50000"/>
              <a:gd name="adj2" fmla="val 52174"/>
            </a:avLst>
          </a:prstGeom>
          <a:solidFill>
            <a:schemeClr val="bg1"/>
          </a:solidFill>
          <a:ln w="57150" algn="ctr">
            <a:solidFill>
              <a:srgbClr val="CC3300"/>
            </a:solidFill>
            <a:miter lim="800000"/>
            <a:headEnd/>
            <a:tailEnd/>
          </a:ln>
          <a:effectLst/>
        </p:spPr>
        <p:txBody>
          <a:bodyPr wrap="none" anchor="ctr"/>
          <a:lstStyle/>
          <a:p>
            <a:pPr algn="ctr" eaLnBrk="1" hangingPunct="1">
              <a:spcBef>
                <a:spcPct val="50000"/>
              </a:spcBef>
            </a:pPr>
            <a:endParaRPr lang="en-US" sz="1500" b="1">
              <a:solidFill>
                <a:srgbClr val="000066"/>
              </a:solidFill>
              <a:latin typeface="Arial"/>
              <a:ea typeface="+mn-ea"/>
            </a:endParaRPr>
          </a:p>
        </p:txBody>
      </p:sp>
      <p:sp>
        <p:nvSpPr>
          <p:cNvPr id="849949" name="AutoShape 29"/>
          <p:cNvSpPr>
            <a:spLocks noChangeArrowheads="1"/>
          </p:cNvSpPr>
          <p:nvPr/>
        </p:nvSpPr>
        <p:spPr bwMode="auto">
          <a:xfrm rot="1856177">
            <a:off x="5715000" y="2933699"/>
            <a:ext cx="1371600" cy="547688"/>
          </a:xfrm>
          <a:prstGeom prst="rightArrow">
            <a:avLst>
              <a:gd name="adj1" fmla="val 50000"/>
              <a:gd name="adj2" fmla="val 62609"/>
            </a:avLst>
          </a:prstGeom>
          <a:solidFill>
            <a:schemeClr val="bg1"/>
          </a:solidFill>
          <a:ln w="57150" algn="ctr">
            <a:solidFill>
              <a:srgbClr val="CC3300"/>
            </a:solidFill>
            <a:miter lim="800000"/>
            <a:headEnd/>
            <a:tailEnd/>
          </a:ln>
          <a:effectLst/>
        </p:spPr>
        <p:txBody>
          <a:bodyPr wrap="none" anchor="ctr"/>
          <a:lstStyle/>
          <a:p>
            <a:pPr algn="ctr" eaLnBrk="1" hangingPunct="1">
              <a:spcBef>
                <a:spcPct val="50000"/>
              </a:spcBef>
            </a:pPr>
            <a:endParaRPr lang="en-US" sz="1500" b="1">
              <a:solidFill>
                <a:srgbClr val="000066"/>
              </a:solidFill>
              <a:latin typeface="Arial"/>
              <a:ea typeface="+mn-ea"/>
            </a:endParaRPr>
          </a:p>
        </p:txBody>
      </p:sp>
      <p:sp>
        <p:nvSpPr>
          <p:cNvPr id="849939" name="AutoShape 19"/>
          <p:cNvSpPr>
            <a:spLocks noChangeArrowheads="1"/>
          </p:cNvSpPr>
          <p:nvPr/>
        </p:nvSpPr>
        <p:spPr bwMode="auto">
          <a:xfrm>
            <a:off x="3429000" y="1905000"/>
            <a:ext cx="3429000" cy="1771650"/>
          </a:xfrm>
          <a:prstGeom prst="downArrowCallout">
            <a:avLst>
              <a:gd name="adj1" fmla="val 48387"/>
              <a:gd name="adj2" fmla="val 48387"/>
              <a:gd name="adj3" fmla="val 16667"/>
              <a:gd name="adj4" fmla="val 66667"/>
            </a:avLst>
          </a:prstGeom>
          <a:solidFill>
            <a:schemeClr val="bg1"/>
          </a:solidFill>
          <a:ln w="57150" algn="ctr">
            <a:solidFill>
              <a:srgbClr val="CC3300"/>
            </a:solidFill>
            <a:miter lim="800000"/>
            <a:headEnd/>
            <a:tailEnd/>
          </a:ln>
          <a:effectLst/>
        </p:spPr>
        <p:txBody>
          <a:bodyPr wrap="none" anchor="ctr"/>
          <a:lstStyle/>
          <a:p>
            <a:pPr algn="ctr" eaLnBrk="1" hangingPunct="1">
              <a:spcBef>
                <a:spcPct val="50000"/>
              </a:spcBef>
            </a:pPr>
            <a:r>
              <a:rPr lang="en-US" sz="1500" b="1">
                <a:solidFill>
                  <a:srgbClr val="000066"/>
                </a:solidFill>
                <a:latin typeface="Arial"/>
                <a:ea typeface="+mn-ea"/>
              </a:rPr>
              <a:t>These moneys are “deposited”</a:t>
            </a:r>
            <a:br>
              <a:rPr lang="en-US" sz="1500" b="1">
                <a:solidFill>
                  <a:srgbClr val="000066"/>
                </a:solidFill>
                <a:latin typeface="Arial"/>
                <a:ea typeface="+mn-ea"/>
              </a:rPr>
            </a:br>
            <a:r>
              <a:rPr lang="en-US" sz="1500" b="1">
                <a:solidFill>
                  <a:srgbClr val="000066"/>
                </a:solidFill>
                <a:latin typeface="Arial"/>
                <a:ea typeface="+mn-ea"/>
              </a:rPr>
              <a:t>into funds (identified by</a:t>
            </a:r>
            <a:br>
              <a:rPr lang="en-US" sz="1500" b="1">
                <a:solidFill>
                  <a:srgbClr val="000066"/>
                </a:solidFill>
                <a:latin typeface="Arial"/>
                <a:ea typeface="+mn-ea"/>
              </a:rPr>
            </a:br>
            <a:r>
              <a:rPr lang="en-US" sz="1500" b="1">
                <a:solidFill>
                  <a:srgbClr val="000066"/>
                </a:solidFill>
                <a:latin typeface="Arial"/>
                <a:ea typeface="+mn-ea"/>
              </a:rPr>
              <a:t>different Fund Codes) depending </a:t>
            </a:r>
            <a:br>
              <a:rPr lang="en-US" sz="1500" b="1">
                <a:solidFill>
                  <a:srgbClr val="000066"/>
                </a:solidFill>
                <a:latin typeface="Arial"/>
                <a:ea typeface="+mn-ea"/>
              </a:rPr>
            </a:br>
            <a:r>
              <a:rPr lang="en-US" sz="1500" b="1">
                <a:solidFill>
                  <a:srgbClr val="000066"/>
                </a:solidFill>
                <a:latin typeface="Arial"/>
                <a:ea typeface="+mn-ea"/>
              </a:rPr>
              <a:t>on the source and how the </a:t>
            </a:r>
            <a:br>
              <a:rPr lang="en-US" sz="1500" b="1">
                <a:solidFill>
                  <a:srgbClr val="000066"/>
                </a:solidFill>
                <a:latin typeface="Arial"/>
                <a:ea typeface="+mn-ea"/>
              </a:rPr>
            </a:br>
            <a:r>
              <a:rPr lang="en-US" sz="1500" b="1">
                <a:solidFill>
                  <a:srgbClr val="000066"/>
                </a:solidFill>
                <a:latin typeface="Arial"/>
                <a:ea typeface="+mn-ea"/>
              </a:rPr>
              <a:t>funds can be used</a:t>
            </a:r>
          </a:p>
        </p:txBody>
      </p:sp>
      <p:grpSp>
        <p:nvGrpSpPr>
          <p:cNvPr id="849950" name="Group 30"/>
          <p:cNvGrpSpPr>
            <a:grpSpLocks/>
          </p:cNvGrpSpPr>
          <p:nvPr/>
        </p:nvGrpSpPr>
        <p:grpSpPr bwMode="auto">
          <a:xfrm>
            <a:off x="6649811" y="4048666"/>
            <a:ext cx="1000125" cy="1122759"/>
            <a:chOff x="2016" y="1488"/>
            <a:chExt cx="1196" cy="1344"/>
          </a:xfrm>
        </p:grpSpPr>
        <p:pic>
          <p:nvPicPr>
            <p:cNvPr id="849951" name="Picture 31" descr="jqdbesnm[1]"/>
            <p:cNvPicPr>
              <a:picLocks noChangeAspect="1" noChangeArrowheads="1"/>
            </p:cNvPicPr>
            <p:nvPr/>
          </p:nvPicPr>
          <p:blipFill>
            <a:blip r:embed="rId3" cstate="print"/>
            <a:srcRect/>
            <a:stretch>
              <a:fillRect/>
            </a:stretch>
          </p:blipFill>
          <p:spPr bwMode="auto">
            <a:xfrm>
              <a:off x="2016" y="1488"/>
              <a:ext cx="1196" cy="1344"/>
            </a:xfrm>
            <a:prstGeom prst="rect">
              <a:avLst/>
            </a:prstGeom>
            <a:noFill/>
            <a:ln w="9525">
              <a:noFill/>
              <a:miter lim="800000"/>
              <a:headEnd/>
              <a:tailEnd/>
            </a:ln>
            <a:effectLst/>
          </p:spPr>
        </p:pic>
        <p:sp>
          <p:nvSpPr>
            <p:cNvPr id="849952" name="Text Box 32"/>
            <p:cNvSpPr txBox="1">
              <a:spLocks noChangeArrowheads="1"/>
            </p:cNvSpPr>
            <p:nvPr/>
          </p:nvSpPr>
          <p:spPr bwMode="auto">
            <a:xfrm>
              <a:off x="2208" y="2208"/>
              <a:ext cx="721" cy="553"/>
            </a:xfrm>
            <a:prstGeom prst="rect">
              <a:avLst/>
            </a:prstGeom>
            <a:noFill/>
            <a:ln w="57150" algn="ctr">
              <a:noFill/>
              <a:miter lim="800000"/>
              <a:headEnd/>
              <a:tailEnd/>
            </a:ln>
            <a:effectLst/>
          </p:spPr>
          <p:txBody>
            <a:bodyPr>
              <a:spAutoFit/>
            </a:bodyPr>
            <a:lstStyle/>
            <a:p>
              <a:pPr algn="ctr" eaLnBrk="1" hangingPunct="1">
                <a:spcBef>
                  <a:spcPct val="50000"/>
                </a:spcBef>
              </a:pPr>
              <a:r>
                <a:rPr lang="en-US" sz="1200" b="1">
                  <a:solidFill>
                    <a:srgbClr val="000066"/>
                  </a:solidFill>
                  <a:latin typeface="Arial"/>
                  <a:ea typeface="+mn-ea"/>
                </a:rPr>
                <a:t>Fund Code</a:t>
              </a:r>
            </a:p>
          </p:txBody>
        </p:sp>
      </p:grpSp>
      <p:grpSp>
        <p:nvGrpSpPr>
          <p:cNvPr id="2" name="Group 1"/>
          <p:cNvGrpSpPr/>
          <p:nvPr/>
        </p:nvGrpSpPr>
        <p:grpSpPr>
          <a:xfrm>
            <a:off x="2274500" y="3571231"/>
            <a:ext cx="1000125" cy="1122760"/>
            <a:chOff x="1162050" y="4580659"/>
            <a:chExt cx="1333500" cy="1497013"/>
          </a:xfrm>
        </p:grpSpPr>
        <p:pic>
          <p:nvPicPr>
            <p:cNvPr id="849954" name="Picture 34" descr="jqdbesnm[1]"/>
            <p:cNvPicPr>
              <a:picLocks noChangeAspect="1" noChangeArrowheads="1"/>
            </p:cNvPicPr>
            <p:nvPr/>
          </p:nvPicPr>
          <p:blipFill>
            <a:blip r:embed="rId3" cstate="print"/>
            <a:srcRect/>
            <a:stretch>
              <a:fillRect/>
            </a:stretch>
          </p:blipFill>
          <p:spPr bwMode="auto">
            <a:xfrm>
              <a:off x="1162050" y="4580659"/>
              <a:ext cx="1333500" cy="1497013"/>
            </a:xfrm>
            <a:prstGeom prst="rect">
              <a:avLst/>
            </a:prstGeom>
            <a:noFill/>
            <a:ln w="9525">
              <a:noFill/>
              <a:miter lim="800000"/>
              <a:headEnd/>
              <a:tailEnd/>
            </a:ln>
            <a:effectLst/>
          </p:spPr>
        </p:pic>
        <p:sp>
          <p:nvSpPr>
            <p:cNvPr id="849955" name="Text Box 35"/>
            <p:cNvSpPr txBox="1">
              <a:spLocks noChangeArrowheads="1"/>
            </p:cNvSpPr>
            <p:nvPr/>
          </p:nvSpPr>
          <p:spPr bwMode="auto">
            <a:xfrm>
              <a:off x="1376125" y="5382629"/>
              <a:ext cx="803891" cy="615553"/>
            </a:xfrm>
            <a:prstGeom prst="rect">
              <a:avLst/>
            </a:prstGeom>
            <a:noFill/>
            <a:ln w="57150" algn="ctr">
              <a:noFill/>
              <a:miter lim="800000"/>
              <a:headEnd/>
              <a:tailEnd/>
            </a:ln>
            <a:effectLst/>
          </p:spPr>
          <p:txBody>
            <a:bodyPr>
              <a:spAutoFit/>
            </a:bodyPr>
            <a:lstStyle/>
            <a:p>
              <a:pPr algn="ctr" eaLnBrk="1" hangingPunct="1">
                <a:spcBef>
                  <a:spcPct val="50000"/>
                </a:spcBef>
              </a:pPr>
              <a:r>
                <a:rPr lang="en-US" sz="1200" b="1" dirty="0">
                  <a:solidFill>
                    <a:srgbClr val="000066"/>
                  </a:solidFill>
                  <a:latin typeface="Arial"/>
                  <a:ea typeface="+mn-ea"/>
                </a:rPr>
                <a:t>Fund Code</a:t>
              </a:r>
              <a:endParaRPr lang="en-US" sz="900" b="1" dirty="0">
                <a:solidFill>
                  <a:srgbClr val="000066"/>
                </a:solidFill>
                <a:latin typeface="Arial"/>
                <a:ea typeface="+mn-ea"/>
              </a:endParaRPr>
            </a:p>
          </p:txBody>
        </p:sp>
      </p:grpSp>
      <p:grpSp>
        <p:nvGrpSpPr>
          <p:cNvPr id="849956" name="Group 36"/>
          <p:cNvGrpSpPr>
            <a:grpSpLocks/>
          </p:cNvGrpSpPr>
          <p:nvPr/>
        </p:nvGrpSpPr>
        <p:grpSpPr bwMode="auto">
          <a:xfrm>
            <a:off x="5543550" y="3790950"/>
            <a:ext cx="1000125" cy="1122759"/>
            <a:chOff x="2016" y="1488"/>
            <a:chExt cx="1196" cy="1344"/>
          </a:xfrm>
        </p:grpSpPr>
        <p:pic>
          <p:nvPicPr>
            <p:cNvPr id="849957" name="Picture 37" descr="jqdbesnm[1]"/>
            <p:cNvPicPr>
              <a:picLocks noChangeAspect="1" noChangeArrowheads="1"/>
            </p:cNvPicPr>
            <p:nvPr/>
          </p:nvPicPr>
          <p:blipFill>
            <a:blip r:embed="rId3" cstate="print"/>
            <a:srcRect/>
            <a:stretch>
              <a:fillRect/>
            </a:stretch>
          </p:blipFill>
          <p:spPr bwMode="auto">
            <a:xfrm>
              <a:off x="2016" y="1488"/>
              <a:ext cx="1196" cy="1344"/>
            </a:xfrm>
            <a:prstGeom prst="rect">
              <a:avLst/>
            </a:prstGeom>
            <a:noFill/>
            <a:ln w="9525">
              <a:noFill/>
              <a:miter lim="800000"/>
              <a:headEnd/>
              <a:tailEnd/>
            </a:ln>
            <a:effectLst/>
          </p:spPr>
        </p:pic>
        <p:sp>
          <p:nvSpPr>
            <p:cNvPr id="849958" name="Text Box 38"/>
            <p:cNvSpPr txBox="1">
              <a:spLocks noChangeArrowheads="1"/>
            </p:cNvSpPr>
            <p:nvPr/>
          </p:nvSpPr>
          <p:spPr bwMode="auto">
            <a:xfrm>
              <a:off x="2208" y="2208"/>
              <a:ext cx="721" cy="553"/>
            </a:xfrm>
            <a:prstGeom prst="rect">
              <a:avLst/>
            </a:prstGeom>
            <a:noFill/>
            <a:ln w="57150" algn="ctr">
              <a:noFill/>
              <a:miter lim="800000"/>
              <a:headEnd/>
              <a:tailEnd/>
            </a:ln>
            <a:effectLst/>
          </p:spPr>
          <p:txBody>
            <a:bodyPr>
              <a:spAutoFit/>
            </a:bodyPr>
            <a:lstStyle/>
            <a:p>
              <a:pPr algn="ctr" eaLnBrk="1" hangingPunct="1">
                <a:spcBef>
                  <a:spcPct val="50000"/>
                </a:spcBef>
              </a:pPr>
              <a:r>
                <a:rPr lang="en-US" sz="1200" b="1">
                  <a:solidFill>
                    <a:srgbClr val="000066"/>
                  </a:solidFill>
                  <a:latin typeface="Arial"/>
                  <a:ea typeface="+mn-ea"/>
                </a:rPr>
                <a:t>Fund Code</a:t>
              </a:r>
            </a:p>
          </p:txBody>
        </p:sp>
      </p:grpSp>
      <p:grpSp>
        <p:nvGrpSpPr>
          <p:cNvPr id="849959" name="Group 39"/>
          <p:cNvGrpSpPr>
            <a:grpSpLocks/>
          </p:cNvGrpSpPr>
          <p:nvPr/>
        </p:nvGrpSpPr>
        <p:grpSpPr bwMode="auto">
          <a:xfrm>
            <a:off x="3343275" y="3848100"/>
            <a:ext cx="1000125" cy="1122759"/>
            <a:chOff x="2016" y="1488"/>
            <a:chExt cx="1196" cy="1344"/>
          </a:xfrm>
        </p:grpSpPr>
        <p:pic>
          <p:nvPicPr>
            <p:cNvPr id="849960" name="Picture 40" descr="jqdbesnm[1]"/>
            <p:cNvPicPr>
              <a:picLocks noChangeAspect="1" noChangeArrowheads="1"/>
            </p:cNvPicPr>
            <p:nvPr/>
          </p:nvPicPr>
          <p:blipFill>
            <a:blip r:embed="rId3" cstate="print"/>
            <a:srcRect/>
            <a:stretch>
              <a:fillRect/>
            </a:stretch>
          </p:blipFill>
          <p:spPr bwMode="auto">
            <a:xfrm>
              <a:off x="2016" y="1488"/>
              <a:ext cx="1196" cy="1344"/>
            </a:xfrm>
            <a:prstGeom prst="rect">
              <a:avLst/>
            </a:prstGeom>
            <a:noFill/>
            <a:ln w="9525">
              <a:noFill/>
              <a:miter lim="800000"/>
              <a:headEnd/>
              <a:tailEnd/>
            </a:ln>
            <a:effectLst/>
          </p:spPr>
        </p:pic>
        <p:sp>
          <p:nvSpPr>
            <p:cNvPr id="849961" name="Text Box 41"/>
            <p:cNvSpPr txBox="1">
              <a:spLocks noChangeArrowheads="1"/>
            </p:cNvSpPr>
            <p:nvPr/>
          </p:nvSpPr>
          <p:spPr bwMode="auto">
            <a:xfrm>
              <a:off x="2208" y="2208"/>
              <a:ext cx="721" cy="553"/>
            </a:xfrm>
            <a:prstGeom prst="rect">
              <a:avLst/>
            </a:prstGeom>
            <a:noFill/>
            <a:ln w="57150" algn="ctr">
              <a:noFill/>
              <a:miter lim="800000"/>
              <a:headEnd/>
              <a:tailEnd/>
            </a:ln>
            <a:effectLst/>
          </p:spPr>
          <p:txBody>
            <a:bodyPr>
              <a:spAutoFit/>
            </a:bodyPr>
            <a:lstStyle/>
            <a:p>
              <a:pPr algn="ctr" eaLnBrk="1" hangingPunct="1">
                <a:spcBef>
                  <a:spcPct val="50000"/>
                </a:spcBef>
              </a:pPr>
              <a:r>
                <a:rPr lang="en-US" sz="1200" b="1" dirty="0">
                  <a:solidFill>
                    <a:srgbClr val="000066"/>
                  </a:solidFill>
                  <a:latin typeface="Arial"/>
                  <a:ea typeface="+mn-ea"/>
                </a:rPr>
                <a:t>Fund Code</a:t>
              </a:r>
            </a:p>
          </p:txBody>
        </p:sp>
      </p:grpSp>
      <p:sp>
        <p:nvSpPr>
          <p:cNvPr id="23" name="TextBox 22"/>
          <p:cNvSpPr txBox="1"/>
          <p:nvPr/>
        </p:nvSpPr>
        <p:spPr>
          <a:xfrm>
            <a:off x="548640" y="640080"/>
            <a:ext cx="5166360" cy="523220"/>
          </a:xfrm>
          <a:prstGeom prst="rect">
            <a:avLst/>
          </a:prstGeom>
          <a:noFill/>
        </p:spPr>
        <p:txBody>
          <a:bodyPr wrap="square">
            <a:spAutoFit/>
          </a:bodyPr>
          <a:lstStyle/>
          <a:p>
            <a:pPr eaLnBrk="1" fontAlgn="auto" hangingPunct="1">
              <a:spcBef>
                <a:spcPts val="0"/>
              </a:spcBef>
              <a:spcAft>
                <a:spcPts val="0"/>
              </a:spcAft>
              <a:defRPr/>
            </a:pPr>
            <a:r>
              <a:rPr lang="en-US" sz="2800" b="1" dirty="0" smtClean="0">
                <a:solidFill>
                  <a:srgbClr val="00478B"/>
                </a:solidFill>
                <a:latin typeface="Calibri"/>
              </a:rPr>
              <a:t>Accountability</a:t>
            </a:r>
            <a:endParaRPr lang="en-US" sz="2800" b="1" dirty="0">
              <a:solidFill>
                <a:srgbClr val="00478B"/>
              </a:solidFill>
              <a:latin typeface="Calibri"/>
            </a:endParaRPr>
          </a:p>
        </p:txBody>
      </p:sp>
      <p:sp>
        <p:nvSpPr>
          <p:cNvPr id="25" name="Title 1"/>
          <p:cNvSpPr>
            <a:spLocks noGrp="1"/>
          </p:cNvSpPr>
          <p:nvPr>
            <p:ph type="title"/>
          </p:nvPr>
        </p:nvSpPr>
        <p:spPr>
          <a:xfrm>
            <a:off x="8610600" y="381000"/>
            <a:ext cx="533400" cy="5867400"/>
          </a:xfrm>
        </p:spPr>
        <p:txBody>
          <a:bodyPr/>
          <a:lstStyle/>
          <a:p>
            <a:r>
              <a:rPr lang="en-US" dirty="0" smtClean="0"/>
              <a:t>The Color of Money</a:t>
            </a:r>
            <a:endParaRPr lang="en-US" dirty="0"/>
          </a:p>
        </p:txBody>
      </p:sp>
    </p:spTree>
    <p:extLst>
      <p:ext uri="{BB962C8B-B14F-4D97-AF65-F5344CB8AC3E}">
        <p14:creationId xmlns:p14="http://schemas.microsoft.com/office/powerpoint/2010/main" val="50702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itch Book">
  <a:themeElements>
    <a:clrScheme name="Custom 1">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1_Pitch Book">
  <a:themeElements>
    <a:clrScheme name="Custom 1">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3_Pitch Book">
  <a:themeElements>
    <a:clrScheme name="Custom 1">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6_Pitch Book">
  <a:themeElements>
    <a:clrScheme name="Custom 1">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3_Fall_Achieve_Template_FINAL">
  <a:themeElements>
    <a:clrScheme name="3_Fall_Achieve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Fall_Achieve_Template_FINAL">
      <a:majorFont>
        <a:latin typeface="Tw Cen MT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66"/>
            </a:solidFill>
            <a:effectLst/>
            <a:latin typeface="Arial" charset="0"/>
          </a:defRPr>
        </a:defPPr>
      </a:lstStyle>
    </a:lnDef>
  </a:objectDefaults>
  <a:extraClrSchemeLst>
    <a:extraClrScheme>
      <a:clrScheme name="3_Fall_Achieve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Fall_Achieve_Template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Fall_Achieve_Template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Fall_Achieve_Template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Fall_Achieve_Template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Fall_Achieve_Template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Fall_Achieve_Template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Fall_Achieve_Template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Fall_Achieve_Template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Fall_Achieve_Template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Fall_Achieve_Template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Fall_Achieve_Template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Custom Design">
  <a:themeElements>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000066"/>
            </a:solidFill>
            <a:effectLst/>
            <a:latin typeface="Arial" charset="0"/>
          </a:defRPr>
        </a:defPPr>
      </a:lstStyle>
    </a:lnDef>
  </a:objectDefaults>
  <a:extraClrSchemeLst>
    <a:extraClrScheme>
      <a:clrScheme name="1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1899</Words>
  <Application>Microsoft Office PowerPoint</Application>
  <PresentationFormat>On-screen Show (4:3)</PresentationFormat>
  <Paragraphs>308</Paragraphs>
  <Slides>32</Slides>
  <Notes>32</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45" baseType="lpstr">
      <vt:lpstr>Arial</vt:lpstr>
      <vt:lpstr>Calibri</vt:lpstr>
      <vt:lpstr>Geneva</vt:lpstr>
      <vt:lpstr>Times New Roman</vt:lpstr>
      <vt:lpstr>Tw Cen MT Condensed</vt:lpstr>
      <vt:lpstr>Wingdings</vt:lpstr>
      <vt:lpstr>Pitch Book</vt:lpstr>
      <vt:lpstr>1_Pitch Book</vt:lpstr>
      <vt:lpstr>3_Pitch Book</vt:lpstr>
      <vt:lpstr>6_Pitch Book</vt:lpstr>
      <vt:lpstr>3_Fall_Achieve_Template_FINAL</vt:lpstr>
      <vt:lpstr>11_Custom Design</vt:lpstr>
      <vt:lpstr>Worksheet</vt:lpstr>
      <vt:lpstr>Academic Administrators Leadership Seminar</vt:lpstr>
      <vt:lpstr>PowerPoint Presentation</vt:lpstr>
      <vt:lpstr>Who is the CFO Division?</vt:lpstr>
      <vt:lpstr>Who is the CFO Division?</vt:lpstr>
      <vt:lpstr>The Color of Money</vt:lpstr>
      <vt:lpstr>The Color of Money</vt:lpstr>
      <vt:lpstr>How is UF Different?</vt:lpstr>
      <vt:lpstr>The Color of Money</vt:lpstr>
      <vt:lpstr>The Color of Money</vt:lpstr>
      <vt:lpstr>The Color of Money</vt:lpstr>
      <vt:lpstr>Internal Controls</vt:lpstr>
      <vt:lpstr>The Color of Money</vt:lpstr>
      <vt:lpstr>The Color of Money</vt:lpstr>
      <vt:lpstr>The Color of Money</vt:lpstr>
      <vt:lpstr>The Color of Money</vt:lpstr>
      <vt:lpstr>Budget and Fiscal Accountability</vt:lpstr>
      <vt:lpstr>PowerPoint Presentation</vt:lpstr>
      <vt:lpstr>PowerPoint Presentation</vt:lpstr>
      <vt:lpstr>PowerPoint Presentation</vt:lpstr>
      <vt:lpstr>Procurement and Disbursements </vt:lpstr>
      <vt:lpstr>Procurement and Disbursements </vt:lpstr>
      <vt:lpstr>Procurement and Disbursements </vt:lpstr>
      <vt:lpstr>Payroll at UF</vt:lpstr>
      <vt:lpstr>Payroll at UF</vt:lpstr>
      <vt:lpstr>Research</vt:lpstr>
      <vt:lpstr>Research</vt:lpstr>
      <vt:lpstr>PowerPoint Presentation</vt:lpstr>
      <vt:lpstr>Reporting Tools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2010-04-19T20:44:32Z</dcterms:created>
  <dcterms:modified xsi:type="dcterms:W3CDTF">2016-08-18T17:07:04Z</dcterms:modified>
</cp:coreProperties>
</file>