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9"/>
  </p:handoutMasterIdLst>
  <p:sldIdLst>
    <p:sldId id="256" r:id="rId2"/>
    <p:sldId id="268" r:id="rId3"/>
    <p:sldId id="259" r:id="rId4"/>
    <p:sldId id="278" r:id="rId5"/>
    <p:sldId id="305" r:id="rId6"/>
    <p:sldId id="302" r:id="rId7"/>
    <p:sldId id="279" r:id="rId8"/>
    <p:sldId id="280" r:id="rId9"/>
    <p:sldId id="281" r:id="rId10"/>
    <p:sldId id="282" r:id="rId11"/>
    <p:sldId id="285" r:id="rId12"/>
    <p:sldId id="284" r:id="rId13"/>
    <p:sldId id="283" r:id="rId14"/>
    <p:sldId id="286" r:id="rId15"/>
    <p:sldId id="287" r:id="rId16"/>
    <p:sldId id="289" r:id="rId17"/>
    <p:sldId id="288" r:id="rId18"/>
    <p:sldId id="290" r:id="rId19"/>
    <p:sldId id="291" r:id="rId20"/>
    <p:sldId id="292" r:id="rId21"/>
    <p:sldId id="296" r:id="rId22"/>
    <p:sldId id="293" r:id="rId23"/>
    <p:sldId id="294" r:id="rId24"/>
    <p:sldId id="295" r:id="rId25"/>
    <p:sldId id="297" r:id="rId26"/>
    <p:sldId id="298" r:id="rId27"/>
    <p:sldId id="299" r:id="rId28"/>
    <p:sldId id="300" r:id="rId29"/>
    <p:sldId id="301" r:id="rId30"/>
    <p:sldId id="303" r:id="rId31"/>
    <p:sldId id="314" r:id="rId32"/>
    <p:sldId id="311" r:id="rId33"/>
    <p:sldId id="312" r:id="rId34"/>
    <p:sldId id="313" r:id="rId35"/>
    <p:sldId id="309" r:id="rId36"/>
    <p:sldId id="269" r:id="rId37"/>
    <p:sldId id="260"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6" d="100"/>
          <a:sy n="66"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35157051-D1E9-468A-AB6E-6A31B3E0896D}" type="datetimeFigureOut">
              <a:rPr lang="en-US" smtClean="0"/>
              <a:t>8/19/2016</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3EA7DCE-AD5A-4E8F-AFBC-1FA05CB7C9E4}" type="slidenum">
              <a:rPr lang="en-US" smtClean="0"/>
              <a:t>‹#›</a:t>
            </a:fld>
            <a:endParaRPr lang="en-US" dirty="0"/>
          </a:p>
        </p:txBody>
      </p:sp>
    </p:spTree>
    <p:extLst>
      <p:ext uri="{BB962C8B-B14F-4D97-AF65-F5344CB8AC3E}">
        <p14:creationId xmlns:p14="http://schemas.microsoft.com/office/powerpoint/2010/main" val="1105119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87254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102899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242381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327396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47194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175793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173302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229867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126188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205976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2D5F4-F22F-40DD-8203-B19698EEA06E}" type="datetimeFigureOut">
              <a:rPr lang="en-US" smtClean="0"/>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B0D14-4272-473A-A513-8975E410D7BD}" type="slidenum">
              <a:rPr lang="en-US" smtClean="0"/>
              <a:t>‹#›</a:t>
            </a:fld>
            <a:endParaRPr lang="en-US" dirty="0"/>
          </a:p>
        </p:txBody>
      </p:sp>
    </p:spTree>
    <p:extLst>
      <p:ext uri="{BB962C8B-B14F-4D97-AF65-F5344CB8AC3E}">
        <p14:creationId xmlns:p14="http://schemas.microsoft.com/office/powerpoint/2010/main" val="165362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2D5F4-F22F-40DD-8203-B19698EEA06E}" type="datetimeFigureOut">
              <a:rPr lang="en-US" smtClean="0"/>
              <a:t>8/19/2016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B0D14-4272-473A-A513-8975E410D7BD}" type="slidenum">
              <a:rPr lang="en-US" smtClean="0"/>
              <a:t>‹#›</a:t>
            </a:fld>
            <a:endParaRPr lang="en-US" dirty="0"/>
          </a:p>
        </p:txBody>
      </p:sp>
    </p:spTree>
    <p:extLst>
      <p:ext uri="{BB962C8B-B14F-4D97-AF65-F5344CB8AC3E}">
        <p14:creationId xmlns:p14="http://schemas.microsoft.com/office/powerpoint/2010/main" val="410272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http://www.hr.ufl.edu/teams-titles" TargetMode="External"/><Relationship Id="rId4" Type="http://schemas.openxmlformats.org/officeDocument/2006/relationships/hyperlink" Target="http://hr.ufl.edu/teams-title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hr.ufl.edu/class_comp/forms/spi.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nalytics.erp.ufl.ed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regulations.ufl.edu/wp-content/uploads/2012/09/1009.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elissa-curry@ufl.ed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uidetogreatergainesville.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melissa-curry@ufl.edu" TargetMode="External"/><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mailto:Compensation@ufl.edu"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r.ufl.edu/learn-grow/just-in-time-training/myufl-toolkits/faculty-search-committee/"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507528"/>
          </a:xfrm>
        </p:spPr>
        <p:txBody>
          <a:bodyPr/>
          <a:lstStyle/>
          <a:p>
            <a:r>
              <a:rPr lang="en-US" b="1" dirty="0" smtClean="0"/>
              <a:t>Talent Management</a:t>
            </a:r>
            <a:endParaRPr lang="en-US" b="1" dirty="0"/>
          </a:p>
        </p:txBody>
      </p:sp>
    </p:spTree>
    <p:extLst>
      <p:ext uri="{BB962C8B-B14F-4D97-AF65-F5344CB8AC3E}">
        <p14:creationId xmlns:p14="http://schemas.microsoft.com/office/powerpoint/2010/main" val="2244268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Classification System</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a:t>Provides a framework for HR objectives and activities while ensuring the university’s employment practices comply with federal and state laws</a:t>
            </a:r>
          </a:p>
          <a:p>
            <a:pPr>
              <a:buFont typeface="Wingdings" pitchFamily="2" charset="2"/>
              <a:buChar char="§"/>
            </a:pPr>
            <a:r>
              <a:rPr lang="en-US" dirty="0"/>
              <a:t>Helps ensure staff positions that perform similar duties and responsibilities are grouped together through a series of job titles</a:t>
            </a:r>
          </a:p>
          <a:p>
            <a:pPr>
              <a:buFont typeface="Wingdings" pitchFamily="2" charset="2"/>
              <a:buChar char="§"/>
            </a:pPr>
            <a:r>
              <a:rPr lang="en-US" dirty="0"/>
              <a:t>Facilitates other HR functions such as recruitment and staffing, pay administration, training and development, and performance management by grouping positions</a:t>
            </a:r>
          </a:p>
          <a:p>
            <a:pPr marL="0" indent="0">
              <a:buNone/>
            </a:pPr>
            <a:endParaRPr lang="en-US" dirty="0"/>
          </a:p>
        </p:txBody>
      </p:sp>
    </p:spTree>
    <p:extLst>
      <p:ext uri="{BB962C8B-B14F-4D97-AF65-F5344CB8AC3E}">
        <p14:creationId xmlns:p14="http://schemas.microsoft.com/office/powerpoint/2010/main" val="4291942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Is It Important?</a:t>
            </a:r>
            <a:endParaRPr lang="en-US" dirty="0"/>
          </a:p>
        </p:txBody>
      </p:sp>
      <p:sp>
        <p:nvSpPr>
          <p:cNvPr id="3" name="Content Placeholder 2"/>
          <p:cNvSpPr>
            <a:spLocks noGrp="1"/>
          </p:cNvSpPr>
          <p:nvPr>
            <p:ph idx="1"/>
          </p:nvPr>
        </p:nvSpPr>
        <p:spPr/>
        <p:txBody>
          <a:bodyPr>
            <a:normAutofit/>
          </a:bodyPr>
          <a:lstStyle/>
          <a:p>
            <a:r>
              <a:rPr lang="en-US" dirty="0"/>
              <a:t>Helps us maintain an “equal pay for equal work” policy—thus avoiding inequitable treatment of employees</a:t>
            </a:r>
          </a:p>
          <a:p>
            <a:r>
              <a:rPr lang="en-US" dirty="0"/>
              <a:t>Aids in recruitment by establishing meaningful qualification requirements and salaries</a:t>
            </a:r>
          </a:p>
          <a:p>
            <a:r>
              <a:rPr lang="en-US" dirty="0"/>
              <a:t>Aids in clarifying and improving organizational structure</a:t>
            </a:r>
          </a:p>
          <a:p>
            <a:r>
              <a:rPr lang="en-US" dirty="0"/>
              <a:t>Facilitates better employee-management relations by ensuring clarity about the expected job</a:t>
            </a:r>
          </a:p>
          <a:p>
            <a:pPr marL="0" indent="0">
              <a:buNone/>
            </a:pPr>
            <a:endParaRPr lang="en-US" dirty="0"/>
          </a:p>
        </p:txBody>
      </p:sp>
    </p:spTree>
    <p:extLst>
      <p:ext uri="{BB962C8B-B14F-4D97-AF65-F5344CB8AC3E}">
        <p14:creationId xmlns:p14="http://schemas.microsoft.com/office/powerpoint/2010/main" val="2767681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UF “On Target” Classification Project</a:t>
            </a:r>
            <a:endParaRPr lang="en-US" dirty="0"/>
          </a:p>
        </p:txBody>
      </p:sp>
      <p:sp>
        <p:nvSpPr>
          <p:cNvPr id="3" name="Content Placeholder 2"/>
          <p:cNvSpPr>
            <a:spLocks noGrp="1"/>
          </p:cNvSpPr>
          <p:nvPr>
            <p:ph idx="1"/>
          </p:nvPr>
        </p:nvSpPr>
        <p:spPr/>
        <p:txBody>
          <a:bodyPr>
            <a:normAutofit/>
          </a:bodyPr>
          <a:lstStyle/>
          <a:p>
            <a:r>
              <a:rPr lang="en-US" altLang="en-US" sz="2000" dirty="0"/>
              <a:t>Designed to identify job titles for TEAMS employees that more accurately reflect what they do</a:t>
            </a:r>
          </a:p>
          <a:p>
            <a:r>
              <a:rPr lang="en-US" altLang="en-US" sz="2000" dirty="0"/>
              <a:t>When implemented:</a:t>
            </a:r>
          </a:p>
          <a:p>
            <a:pPr lvl="1">
              <a:buFont typeface="Courier New" panose="02070309020205020404" pitchFamily="49" charset="0"/>
              <a:buChar char="o"/>
            </a:pPr>
            <a:r>
              <a:rPr lang="en-US" altLang="en-US" sz="1800" dirty="0"/>
              <a:t>More meaningful job titles</a:t>
            </a:r>
          </a:p>
          <a:p>
            <a:pPr lvl="1">
              <a:buFont typeface="Courier New" panose="02070309020205020404" pitchFamily="49" charset="0"/>
              <a:buChar char="o"/>
            </a:pPr>
            <a:r>
              <a:rPr lang="en-US" altLang="en-US" sz="1800" dirty="0"/>
              <a:t>Clearer career paths because similar jobs can be more easily grouped to show potential promotional opportunities</a:t>
            </a:r>
          </a:p>
          <a:p>
            <a:pPr lvl="1">
              <a:buFont typeface="Courier New" panose="02070309020205020404" pitchFamily="49" charset="0"/>
              <a:buChar char="o"/>
            </a:pPr>
            <a:r>
              <a:rPr lang="en-US" altLang="en-US" sz="1800" dirty="0"/>
              <a:t>Training and development plans aligned with job classifications to help employees get the training they need</a:t>
            </a:r>
          </a:p>
          <a:p>
            <a:pPr lvl="1">
              <a:buFont typeface="Courier New" panose="02070309020205020404" pitchFamily="49" charset="0"/>
              <a:buChar char="o"/>
            </a:pPr>
            <a:r>
              <a:rPr lang="en-US" altLang="en-US" sz="1800" dirty="0"/>
              <a:t>More meaningful performance evaluations tied to the jobs being performed</a:t>
            </a:r>
          </a:p>
          <a:p>
            <a:pPr lvl="1">
              <a:buFont typeface="Courier New" panose="02070309020205020404" pitchFamily="49" charset="0"/>
              <a:buChar char="o"/>
            </a:pPr>
            <a:r>
              <a:rPr lang="en-US" altLang="en-US" sz="1800" dirty="0"/>
              <a:t>Will help recruit great candidates when jobs are vacant because qualified applicants will more readily understand what our job titles mean</a:t>
            </a:r>
          </a:p>
          <a:p>
            <a:pPr marL="0" indent="0">
              <a:buNone/>
            </a:pPr>
            <a:endParaRPr lang="en-US" dirty="0"/>
          </a:p>
        </p:txBody>
      </p:sp>
    </p:spTree>
    <p:extLst>
      <p:ext uri="{BB962C8B-B14F-4D97-AF65-F5344CB8AC3E}">
        <p14:creationId xmlns:p14="http://schemas.microsoft.com/office/powerpoint/2010/main" val="26448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Participants</a:t>
            </a:r>
          </a:p>
        </p:txBody>
      </p:sp>
      <p:sp>
        <p:nvSpPr>
          <p:cNvPr id="4" name="Content Placeholder 3"/>
          <p:cNvSpPr>
            <a:spLocks noGrp="1"/>
          </p:cNvSpPr>
          <p:nvPr>
            <p:ph sz="half" idx="1"/>
          </p:nvPr>
        </p:nvSpPr>
        <p:spPr>
          <a:xfrm>
            <a:off x="628650" y="1385455"/>
            <a:ext cx="3886200" cy="4791508"/>
          </a:xfrm>
        </p:spPr>
        <p:txBody>
          <a:bodyPr>
            <a:normAutofit fontScale="32500" lnSpcReduction="20000"/>
          </a:bodyPr>
          <a:lstStyle/>
          <a:p>
            <a:r>
              <a:rPr lang="en-US" dirty="0"/>
              <a:t>College of Engineering</a:t>
            </a:r>
          </a:p>
          <a:p>
            <a:r>
              <a:rPr lang="en-US" dirty="0"/>
              <a:t>Physical Plant Division</a:t>
            </a:r>
          </a:p>
          <a:p>
            <a:r>
              <a:rPr lang="en-US" dirty="0"/>
              <a:t>Housing &amp; Residence Education</a:t>
            </a:r>
          </a:p>
          <a:p>
            <a:r>
              <a:rPr lang="en-US" dirty="0"/>
              <a:t>Facilities, Planning, and Construction</a:t>
            </a:r>
          </a:p>
          <a:p>
            <a:r>
              <a:rPr lang="en-US" dirty="0"/>
              <a:t>IFAS</a:t>
            </a:r>
          </a:p>
          <a:p>
            <a:r>
              <a:rPr lang="en-US" dirty="0"/>
              <a:t>College of Liberal Arts and Sciences</a:t>
            </a:r>
          </a:p>
          <a:p>
            <a:r>
              <a:rPr lang="en-US" dirty="0"/>
              <a:t>Human Resource Services</a:t>
            </a:r>
          </a:p>
          <a:p>
            <a:r>
              <a:rPr lang="en-US" dirty="0"/>
              <a:t>Shands Communications</a:t>
            </a:r>
          </a:p>
          <a:p>
            <a:r>
              <a:rPr lang="en-US" dirty="0"/>
              <a:t>College of Journalism and Communications</a:t>
            </a:r>
          </a:p>
          <a:p>
            <a:r>
              <a:rPr lang="en-US" dirty="0"/>
              <a:t>College of the Arts</a:t>
            </a:r>
          </a:p>
          <a:p>
            <a:r>
              <a:rPr lang="en-US" dirty="0"/>
              <a:t>Department of Surgery</a:t>
            </a:r>
          </a:p>
          <a:p>
            <a:r>
              <a:rPr lang="en-US" dirty="0"/>
              <a:t>Department of Pediatrics</a:t>
            </a:r>
          </a:p>
          <a:p>
            <a:r>
              <a:rPr lang="en-US" dirty="0"/>
              <a:t>College of Nursing</a:t>
            </a:r>
          </a:p>
          <a:p>
            <a:r>
              <a:rPr lang="en-US" dirty="0"/>
              <a:t>Department of Medicine</a:t>
            </a:r>
          </a:p>
          <a:p>
            <a:r>
              <a:rPr lang="en-US" dirty="0"/>
              <a:t>OBGYN</a:t>
            </a:r>
          </a:p>
          <a:p>
            <a:r>
              <a:rPr lang="en-US" dirty="0"/>
              <a:t>College of Pharmacy</a:t>
            </a:r>
          </a:p>
          <a:p>
            <a:r>
              <a:rPr lang="en-US" dirty="0"/>
              <a:t>Business Affairs</a:t>
            </a:r>
          </a:p>
          <a:p>
            <a:r>
              <a:rPr lang="en-US" dirty="0"/>
              <a:t>Harn Museum of Art</a:t>
            </a:r>
          </a:p>
          <a:p>
            <a:r>
              <a:rPr lang="en-US" dirty="0"/>
              <a:t>College of Education</a:t>
            </a:r>
            <a:endParaRPr lang="en-US" sz="800" dirty="0"/>
          </a:p>
          <a:p>
            <a:endParaRPr lang="en-US" dirty="0"/>
          </a:p>
        </p:txBody>
      </p:sp>
      <p:sp>
        <p:nvSpPr>
          <p:cNvPr id="5" name="Content Placeholder 4"/>
          <p:cNvSpPr>
            <a:spLocks noGrp="1"/>
          </p:cNvSpPr>
          <p:nvPr>
            <p:ph sz="half" idx="2"/>
          </p:nvPr>
        </p:nvSpPr>
        <p:spPr>
          <a:xfrm>
            <a:off x="4629150" y="1385455"/>
            <a:ext cx="3886200" cy="4791508"/>
          </a:xfrm>
        </p:spPr>
        <p:txBody>
          <a:bodyPr>
            <a:normAutofit fontScale="32500" lnSpcReduction="20000"/>
          </a:bodyPr>
          <a:lstStyle/>
          <a:p>
            <a:r>
              <a:rPr lang="en-US" dirty="0"/>
              <a:t>University Relations</a:t>
            </a:r>
          </a:p>
          <a:p>
            <a:r>
              <a:rPr lang="en-US" dirty="0"/>
              <a:t>Contracts and Grants</a:t>
            </a:r>
          </a:p>
          <a:p>
            <a:r>
              <a:rPr lang="en-US" dirty="0"/>
              <a:t>College of Medicine</a:t>
            </a:r>
          </a:p>
          <a:p>
            <a:r>
              <a:rPr lang="en-US" dirty="0"/>
              <a:t>University Libraries</a:t>
            </a:r>
          </a:p>
          <a:p>
            <a:r>
              <a:rPr lang="en-US" dirty="0"/>
              <a:t>Finance and Accounting</a:t>
            </a:r>
          </a:p>
          <a:p>
            <a:r>
              <a:rPr lang="en-US" dirty="0"/>
              <a:t>Development and Alumni Affairs</a:t>
            </a:r>
          </a:p>
          <a:p>
            <a:r>
              <a:rPr lang="en-US" dirty="0"/>
              <a:t>UF Health Cancer Center</a:t>
            </a:r>
          </a:p>
          <a:p>
            <a:r>
              <a:rPr lang="en-US" dirty="0"/>
              <a:t>Office of Research</a:t>
            </a:r>
          </a:p>
          <a:p>
            <a:r>
              <a:rPr lang="en-US" dirty="0"/>
              <a:t>College of Veterinary Medicine</a:t>
            </a:r>
          </a:p>
          <a:p>
            <a:r>
              <a:rPr lang="en-US" dirty="0"/>
              <a:t>Environmental Health &amp; Safety</a:t>
            </a:r>
          </a:p>
          <a:p>
            <a:r>
              <a:rPr lang="en-US" dirty="0"/>
              <a:t>College of Medicine – Jacksonville</a:t>
            </a:r>
          </a:p>
          <a:p>
            <a:r>
              <a:rPr lang="en-US" dirty="0"/>
              <a:t>Student Healthcare Center</a:t>
            </a:r>
          </a:p>
          <a:p>
            <a:r>
              <a:rPr lang="en-US" dirty="0"/>
              <a:t>COM – Physician Compliance</a:t>
            </a:r>
          </a:p>
          <a:p>
            <a:r>
              <a:rPr lang="en-US" dirty="0"/>
              <a:t>Department of Neurological Surgery</a:t>
            </a:r>
          </a:p>
          <a:p>
            <a:r>
              <a:rPr lang="en-US" dirty="0"/>
              <a:t>College of Dentistry</a:t>
            </a:r>
          </a:p>
          <a:p>
            <a:r>
              <a:rPr lang="en-US" dirty="0"/>
              <a:t>Health Affairs</a:t>
            </a:r>
          </a:p>
          <a:p>
            <a:r>
              <a:rPr lang="en-US" dirty="0"/>
              <a:t>College of Health and Health Professions</a:t>
            </a:r>
          </a:p>
          <a:p>
            <a:r>
              <a:rPr lang="en-US" dirty="0"/>
              <a:t>College of Law</a:t>
            </a:r>
          </a:p>
          <a:p>
            <a:r>
              <a:rPr lang="en-US" dirty="0"/>
              <a:t>Enrollment Management</a:t>
            </a:r>
          </a:p>
          <a:p>
            <a:r>
              <a:rPr lang="en-US" dirty="0"/>
              <a:t>Florida Natural History Museum</a:t>
            </a:r>
            <a:endParaRPr lang="en-US" sz="4000" dirty="0"/>
          </a:p>
          <a:p>
            <a:endParaRPr lang="en-US" dirty="0"/>
          </a:p>
        </p:txBody>
      </p:sp>
    </p:spTree>
    <p:extLst>
      <p:ext uri="{BB962C8B-B14F-4D97-AF65-F5344CB8AC3E}">
        <p14:creationId xmlns:p14="http://schemas.microsoft.com/office/powerpoint/2010/main" val="3207691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TEAMS Titles Website</a:t>
            </a:r>
            <a:endParaRPr lang="en-US" dirty="0"/>
          </a:p>
        </p:txBody>
      </p:sp>
      <p:pic>
        <p:nvPicPr>
          <p:cNvPr id="3" name="Content Placeholder 2"/>
          <p:cNvPicPr>
            <a:picLocks noGrp="1" noChangeAspect="1"/>
          </p:cNvPicPr>
          <p:nvPr>
            <p:ph sz="half" idx="1"/>
          </p:nvPr>
        </p:nvPicPr>
        <p:blipFill>
          <a:blip r:embed="rId3"/>
          <a:stretch>
            <a:fillRect/>
          </a:stretch>
        </p:blipFill>
        <p:spPr>
          <a:xfrm>
            <a:off x="628650" y="1690689"/>
            <a:ext cx="3886200" cy="3398938"/>
          </a:xfrm>
          <a:prstGeom prst="rect">
            <a:avLst/>
          </a:prstGeom>
        </p:spPr>
      </p:pic>
      <p:sp>
        <p:nvSpPr>
          <p:cNvPr id="5" name="Content Placeholder 4"/>
          <p:cNvSpPr>
            <a:spLocks noGrp="1"/>
          </p:cNvSpPr>
          <p:nvPr>
            <p:ph sz="half" idx="2"/>
          </p:nvPr>
        </p:nvSpPr>
        <p:spPr>
          <a:xfrm>
            <a:off x="4629150" y="1588655"/>
            <a:ext cx="3886200" cy="4588308"/>
          </a:xfrm>
        </p:spPr>
        <p:txBody>
          <a:bodyPr>
            <a:normAutofit/>
          </a:bodyPr>
          <a:lstStyle/>
          <a:p>
            <a:pPr>
              <a:defRPr/>
            </a:pPr>
            <a:r>
              <a:rPr lang="en-US" sz="2000" u="sng" dirty="0">
                <a:hlinkClick r:id="rId4"/>
              </a:rPr>
              <a:t>TEAMS Titles website</a:t>
            </a:r>
            <a:endParaRPr lang="en-US" sz="2000" u="sng" dirty="0"/>
          </a:p>
          <a:p>
            <a:pPr marL="285750" indent="-285750">
              <a:defRPr/>
            </a:pPr>
            <a:r>
              <a:rPr lang="en-US" sz="2000" dirty="0"/>
              <a:t>Launching pad for managers and campus HR representatives to identify new titles </a:t>
            </a:r>
          </a:p>
          <a:p>
            <a:pPr marL="285750" indent="-285750">
              <a:defRPr/>
            </a:pPr>
            <a:r>
              <a:rPr lang="en-US" sz="2000" dirty="0"/>
              <a:t>Provides information about expected next steps to be taken by work units across campus</a:t>
            </a:r>
          </a:p>
          <a:p>
            <a:pPr marL="285750" indent="-285750">
              <a:defRPr/>
            </a:pPr>
            <a:r>
              <a:rPr lang="en-US" sz="2000" dirty="0"/>
              <a:t>Provides resources, time frames, and FAQs to support campus</a:t>
            </a:r>
          </a:p>
          <a:p>
            <a:pPr marL="285750" indent="-285750">
              <a:defRPr/>
            </a:pPr>
            <a:r>
              <a:rPr lang="en-US" altLang="en-US" sz="2000" dirty="0">
                <a:hlinkClick r:id="rId5"/>
              </a:rPr>
              <a:t>www.hr.ufl.edu/teams-titles</a:t>
            </a:r>
            <a:r>
              <a:rPr lang="en-US" altLang="en-US" sz="2000" dirty="0"/>
              <a:t> </a:t>
            </a:r>
          </a:p>
          <a:p>
            <a:endParaRPr lang="en-US" dirty="0"/>
          </a:p>
        </p:txBody>
      </p:sp>
    </p:spTree>
    <p:extLst>
      <p:ext uri="{BB962C8B-B14F-4D97-AF65-F5344CB8AC3E}">
        <p14:creationId xmlns:p14="http://schemas.microsoft.com/office/powerpoint/2010/main" val="2742166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Pay Mechanisms</a:t>
            </a:r>
            <a:endParaRPr lang="en-US" dirty="0"/>
          </a:p>
        </p:txBody>
      </p:sp>
      <p:sp>
        <p:nvSpPr>
          <p:cNvPr id="7" name="Content Placeholder 6"/>
          <p:cNvSpPr>
            <a:spLocks noGrp="1"/>
          </p:cNvSpPr>
          <p:nvPr>
            <p:ph idx="1"/>
          </p:nvPr>
        </p:nvSpPr>
        <p:spPr/>
        <p:txBody>
          <a:bodyPr/>
          <a:lstStyle/>
          <a:p>
            <a:r>
              <a:rPr lang="en-US" dirty="0" smtClean="0"/>
              <a:t>HRS administers various compensation </a:t>
            </a:r>
            <a:r>
              <a:rPr lang="en-US" dirty="0"/>
              <a:t>mechanisms</a:t>
            </a:r>
          </a:p>
          <a:p>
            <a:pPr lvl="1"/>
            <a:r>
              <a:rPr lang="en-US" dirty="0"/>
              <a:t>Reclassifications</a:t>
            </a:r>
          </a:p>
          <a:p>
            <a:pPr lvl="1"/>
            <a:r>
              <a:rPr lang="en-US" dirty="0" smtClean="0"/>
              <a:t>Special </a:t>
            </a:r>
            <a:r>
              <a:rPr lang="en-US" dirty="0"/>
              <a:t>pay increases</a:t>
            </a:r>
          </a:p>
          <a:p>
            <a:pPr lvl="1"/>
            <a:r>
              <a:rPr lang="en-US" dirty="0"/>
              <a:t>On-call pay</a:t>
            </a:r>
          </a:p>
          <a:p>
            <a:pPr lvl="1"/>
            <a:r>
              <a:rPr lang="en-US" dirty="0"/>
              <a:t>Callbacks</a:t>
            </a:r>
          </a:p>
          <a:p>
            <a:pPr lvl="1"/>
            <a:r>
              <a:rPr lang="en-US" dirty="0"/>
              <a:t>Shift </a:t>
            </a:r>
            <a:r>
              <a:rPr lang="en-US" dirty="0" smtClean="0"/>
              <a:t>differential</a:t>
            </a:r>
          </a:p>
          <a:p>
            <a:r>
              <a:rPr lang="en-US" dirty="0" smtClean="0"/>
              <a:t>We’ll </a:t>
            </a:r>
            <a:r>
              <a:rPr lang="en-US" dirty="0"/>
              <a:t>also review UF’s flextime policy</a:t>
            </a:r>
          </a:p>
          <a:p>
            <a:endParaRPr lang="en-US" dirty="0"/>
          </a:p>
        </p:txBody>
      </p:sp>
    </p:spTree>
    <p:extLst>
      <p:ext uri="{BB962C8B-B14F-4D97-AF65-F5344CB8AC3E}">
        <p14:creationId xmlns:p14="http://schemas.microsoft.com/office/powerpoint/2010/main" val="449091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Reclassifications</a:t>
            </a:r>
            <a:endParaRPr lang="en-US" dirty="0"/>
          </a:p>
        </p:txBody>
      </p:sp>
      <p:sp>
        <p:nvSpPr>
          <p:cNvPr id="5" name="Content Placeholder 4"/>
          <p:cNvSpPr>
            <a:spLocks noGrp="1"/>
          </p:cNvSpPr>
          <p:nvPr>
            <p:ph idx="1"/>
          </p:nvPr>
        </p:nvSpPr>
        <p:spPr/>
        <p:txBody>
          <a:bodyPr>
            <a:normAutofit/>
          </a:bodyPr>
          <a:lstStyle/>
          <a:p>
            <a:r>
              <a:rPr lang="en-US" dirty="0"/>
              <a:t>When there is a significant change in the duties assigned to a position, a reclassification should be requested</a:t>
            </a:r>
          </a:p>
          <a:p>
            <a:pPr lvl="1"/>
            <a:r>
              <a:rPr lang="en-US" dirty="0"/>
              <a:t>Focus on duties and responsibilities assigned to a position, rather than the individual occupying the position</a:t>
            </a:r>
          </a:p>
          <a:p>
            <a:pPr lvl="1"/>
            <a:r>
              <a:rPr lang="en-US" dirty="0"/>
              <a:t>The employee should already be performing the </a:t>
            </a:r>
            <a:r>
              <a:rPr lang="en-US" dirty="0" smtClean="0"/>
              <a:t>work for a minimum of 6 months</a:t>
            </a:r>
            <a:endParaRPr lang="en-US" dirty="0"/>
          </a:p>
          <a:p>
            <a:endParaRPr lang="en-US" dirty="0"/>
          </a:p>
        </p:txBody>
      </p:sp>
    </p:spTree>
    <p:extLst>
      <p:ext uri="{BB962C8B-B14F-4D97-AF65-F5344CB8AC3E}">
        <p14:creationId xmlns:p14="http://schemas.microsoft.com/office/powerpoint/2010/main" val="1561546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 Pay Increases (SPIs)</a:t>
            </a:r>
            <a:endParaRPr lang="en-US" dirty="0"/>
          </a:p>
        </p:txBody>
      </p:sp>
      <p:sp>
        <p:nvSpPr>
          <p:cNvPr id="5" name="Content Placeholder 4"/>
          <p:cNvSpPr>
            <a:spLocks noGrp="1"/>
          </p:cNvSpPr>
          <p:nvPr>
            <p:ph idx="1"/>
          </p:nvPr>
        </p:nvSpPr>
        <p:spPr/>
        <p:txBody>
          <a:bodyPr>
            <a:normAutofit/>
          </a:bodyPr>
          <a:lstStyle/>
          <a:p>
            <a:r>
              <a:rPr lang="en-US" dirty="0"/>
              <a:t>Departments may request Special Pay Increases, or SPIs, for the following circumstances:</a:t>
            </a:r>
          </a:p>
          <a:p>
            <a:r>
              <a:rPr lang="en-US" dirty="0"/>
              <a:t>Counter offers</a:t>
            </a:r>
          </a:p>
          <a:p>
            <a:pPr lvl="1"/>
            <a:r>
              <a:rPr lang="en-US" dirty="0"/>
              <a:t>An employee has received an offer from another organization</a:t>
            </a:r>
          </a:p>
          <a:p>
            <a:r>
              <a:rPr lang="en-US" dirty="0"/>
              <a:t>Market equity</a:t>
            </a:r>
          </a:p>
          <a:p>
            <a:pPr lvl="1"/>
            <a:r>
              <a:rPr lang="en-US" dirty="0"/>
              <a:t>Can be internal or external</a:t>
            </a:r>
          </a:p>
          <a:p>
            <a:r>
              <a:rPr lang="en-US" dirty="0"/>
              <a:t>Increased job responsibility</a:t>
            </a:r>
          </a:p>
          <a:p>
            <a:endParaRPr lang="en-US" dirty="0"/>
          </a:p>
        </p:txBody>
      </p:sp>
    </p:spTree>
    <p:extLst>
      <p:ext uri="{BB962C8B-B14F-4D97-AF65-F5344CB8AC3E}">
        <p14:creationId xmlns:p14="http://schemas.microsoft.com/office/powerpoint/2010/main" val="671867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 Pay Increases (SPIs)</a:t>
            </a:r>
            <a:endParaRPr lang="en-US" dirty="0"/>
          </a:p>
        </p:txBody>
      </p:sp>
      <p:sp>
        <p:nvSpPr>
          <p:cNvPr id="5" name="Content Placeholder 4"/>
          <p:cNvSpPr>
            <a:spLocks noGrp="1"/>
          </p:cNvSpPr>
          <p:nvPr>
            <p:ph idx="1"/>
          </p:nvPr>
        </p:nvSpPr>
        <p:spPr/>
        <p:txBody>
          <a:bodyPr>
            <a:normAutofit/>
          </a:bodyPr>
          <a:lstStyle/>
          <a:p>
            <a:r>
              <a:rPr lang="en-US" dirty="0"/>
              <a:t>In all cases, an SPI form must be completed and requires approval from the respective vice president of each budgetary unit as well as the VP for Human Resource Services</a:t>
            </a:r>
          </a:p>
          <a:p>
            <a:pPr lvl="1"/>
            <a:r>
              <a:rPr lang="en-US" dirty="0"/>
              <a:t>Using the Special Pay Increase </a:t>
            </a:r>
            <a:r>
              <a:rPr lang="en-US" dirty="0" smtClean="0"/>
              <a:t>Request</a:t>
            </a:r>
          </a:p>
          <a:p>
            <a:pPr lvl="1"/>
            <a:r>
              <a:rPr lang="en-US" dirty="0">
                <a:hlinkClick r:id="rId3"/>
              </a:rPr>
              <a:t>www.hr.ufl.edu/class_comp/forms/spi.pdf</a:t>
            </a:r>
            <a:endParaRPr lang="en-US" dirty="0"/>
          </a:p>
          <a:p>
            <a:r>
              <a:rPr lang="en-US" dirty="0" smtClean="0"/>
              <a:t>Any </a:t>
            </a:r>
            <a:r>
              <a:rPr lang="en-US" dirty="0"/>
              <a:t>special circumstances should be noted on the form </a:t>
            </a:r>
          </a:p>
          <a:p>
            <a:r>
              <a:rPr lang="en-US" dirty="0"/>
              <a:t>Effective date=the date the VP for HR approves the SPI</a:t>
            </a:r>
          </a:p>
          <a:p>
            <a:endParaRPr lang="en-US" dirty="0"/>
          </a:p>
        </p:txBody>
      </p:sp>
    </p:spTree>
    <p:extLst>
      <p:ext uri="{BB962C8B-B14F-4D97-AF65-F5344CB8AC3E}">
        <p14:creationId xmlns:p14="http://schemas.microsoft.com/office/powerpoint/2010/main" val="149177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HR Analytics</a:t>
            </a:r>
            <a:endParaRPr lang="en-US" dirty="0"/>
          </a:p>
        </p:txBody>
      </p:sp>
      <p:sp>
        <p:nvSpPr>
          <p:cNvPr id="5" name="Content Placeholder 4"/>
          <p:cNvSpPr>
            <a:spLocks noGrp="1"/>
          </p:cNvSpPr>
          <p:nvPr>
            <p:ph idx="1"/>
          </p:nvPr>
        </p:nvSpPr>
        <p:spPr/>
        <p:txBody>
          <a:bodyPr>
            <a:normAutofit lnSpcReduction="10000"/>
          </a:bodyPr>
          <a:lstStyle/>
          <a:p>
            <a:r>
              <a:rPr lang="en-US" dirty="0"/>
              <a:t>HRS can provide information related to:</a:t>
            </a:r>
          </a:p>
          <a:p>
            <a:pPr lvl="1"/>
            <a:r>
              <a:rPr lang="en-US" dirty="0"/>
              <a:t>What’s the average pay on campus for a particular classification?</a:t>
            </a:r>
          </a:p>
          <a:p>
            <a:pPr lvl="1"/>
            <a:r>
              <a:rPr lang="en-US" dirty="0"/>
              <a:t>What’s an appropriate range to use when advertising a vacancy that takes into account appropriate market data?</a:t>
            </a:r>
          </a:p>
          <a:p>
            <a:pPr lvl="1"/>
            <a:r>
              <a:rPr lang="en-US" dirty="0"/>
              <a:t>What’s an appropriate amount for a Special Pay Increase, or SPI – market, counter-offer, additional duties (temporary or permanent</a:t>
            </a:r>
            <a:r>
              <a:rPr lang="en-US" dirty="0" smtClean="0"/>
              <a:t>)?</a:t>
            </a:r>
          </a:p>
          <a:p>
            <a:pPr lvl="1"/>
            <a:r>
              <a:rPr lang="en-US" dirty="0" smtClean="0"/>
              <a:t>University headcount, demographic, and retirement data.</a:t>
            </a:r>
          </a:p>
          <a:p>
            <a:pPr lvl="1"/>
            <a:r>
              <a:rPr lang="en-US" dirty="0" smtClean="0">
                <a:hlinkClick r:id="rId3"/>
              </a:rPr>
              <a:t>www.analytics.erp.ufl.edu</a:t>
            </a:r>
            <a:endParaRPr lang="en-US" dirty="0" smtClean="0"/>
          </a:p>
          <a:p>
            <a:pPr lvl="1"/>
            <a:endParaRPr lang="en-US" dirty="0"/>
          </a:p>
          <a:p>
            <a:endParaRPr lang="en-US" dirty="0"/>
          </a:p>
        </p:txBody>
      </p:sp>
    </p:spTree>
    <p:extLst>
      <p:ext uri="{BB962C8B-B14F-4D97-AF65-F5344CB8AC3E}">
        <p14:creationId xmlns:p14="http://schemas.microsoft.com/office/powerpoint/2010/main" val="2913323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7"/>
            <a:ext cx="7886700" cy="798656"/>
          </a:xfrm>
        </p:spPr>
        <p:txBody>
          <a:bodyPr/>
          <a:lstStyle/>
          <a:p>
            <a:r>
              <a:rPr lang="en-US" dirty="0" smtClean="0"/>
              <a:t>	</a:t>
            </a:r>
            <a:endParaRPr lang="en-US" dirty="0"/>
          </a:p>
        </p:txBody>
      </p:sp>
      <p:sp>
        <p:nvSpPr>
          <p:cNvPr id="6" name="Content Placeholder 5"/>
          <p:cNvSpPr>
            <a:spLocks noGrp="1"/>
          </p:cNvSpPr>
          <p:nvPr>
            <p:ph idx="1"/>
          </p:nvPr>
        </p:nvSpPr>
        <p:spPr>
          <a:xfrm>
            <a:off x="628650" y="1403927"/>
            <a:ext cx="7886700" cy="4296658"/>
          </a:xfrm>
        </p:spPr>
        <p:txBody>
          <a:bodyPr>
            <a:normAutofit/>
          </a:bodyPr>
          <a:lstStyle/>
          <a:p>
            <a:pPr marL="0" indent="0">
              <a:buNone/>
            </a:pPr>
            <a:endParaRPr lang="en-US" dirty="0"/>
          </a:p>
          <a:p>
            <a:r>
              <a:rPr lang="en-US" dirty="0" smtClean="0"/>
              <a:t>Talent </a:t>
            </a:r>
            <a:r>
              <a:rPr lang="en-US" dirty="0"/>
              <a:t>Acquisition and Recruitment Process</a:t>
            </a:r>
          </a:p>
          <a:p>
            <a:r>
              <a:rPr lang="en-US" dirty="0" smtClean="0">
                <a:cs typeface="Arial" panose="020B0604020202020204" pitchFamily="34" charset="0"/>
              </a:rPr>
              <a:t>Classification </a:t>
            </a:r>
            <a:r>
              <a:rPr lang="en-US" dirty="0">
                <a:cs typeface="Arial" panose="020B0604020202020204" pitchFamily="34" charset="0"/>
              </a:rPr>
              <a:t>and </a:t>
            </a:r>
            <a:r>
              <a:rPr lang="en-US" dirty="0" smtClean="0">
                <a:cs typeface="Arial" panose="020B0604020202020204" pitchFamily="34" charset="0"/>
              </a:rPr>
              <a:t>Compensation </a:t>
            </a:r>
          </a:p>
          <a:p>
            <a:r>
              <a:rPr lang="en-US" dirty="0" smtClean="0">
                <a:cs typeface="Arial" panose="020B0604020202020204" pitchFamily="34" charset="0"/>
              </a:rPr>
              <a:t>Workforce Analytics</a:t>
            </a:r>
          </a:p>
          <a:p>
            <a:r>
              <a:rPr lang="en-US" dirty="0" smtClean="0">
                <a:cs typeface="Arial" panose="020B0604020202020204" pitchFamily="34" charset="0"/>
              </a:rPr>
              <a:t>FLSA Changes</a:t>
            </a:r>
            <a:endParaRPr lang="en-US" dirty="0">
              <a:cs typeface="Arial" panose="020B0604020202020204" pitchFamily="34" charset="0"/>
            </a:endParaRPr>
          </a:p>
          <a:p>
            <a:r>
              <a:rPr lang="en-US" dirty="0" smtClean="0">
                <a:cs typeface="Arial" panose="020B0604020202020204" pitchFamily="34" charset="0"/>
              </a:rPr>
              <a:t>Employment of Relatives</a:t>
            </a:r>
          </a:p>
          <a:p>
            <a:r>
              <a:rPr lang="en-US" dirty="0" smtClean="0">
                <a:cs typeface="Arial" panose="020B0604020202020204" pitchFamily="34" charset="0"/>
              </a:rPr>
              <a:t>Dual Career Network </a:t>
            </a:r>
            <a:endParaRPr lang="en-US" dirty="0">
              <a:cs typeface="Arial" panose="020B0604020202020204" pitchFamily="34" charset="0"/>
            </a:endParaRPr>
          </a:p>
          <a:p>
            <a:pPr marL="0" lvl="0" indent="0">
              <a:buNone/>
            </a:pPr>
            <a:endParaRPr lang="en-US" dirty="0">
              <a:solidFill>
                <a:prstClr val="black"/>
              </a:solidFill>
            </a:endParaRPr>
          </a:p>
          <a:p>
            <a:pPr marL="0" indent="0">
              <a:buNone/>
            </a:pPr>
            <a:endParaRPr lang="en-US" dirty="0" smtClean="0"/>
          </a:p>
        </p:txBody>
      </p:sp>
      <p:pic>
        <p:nvPicPr>
          <p:cNvPr id="2" name="Picture 1"/>
          <p:cNvPicPr>
            <a:picLocks noChangeAspect="1"/>
          </p:cNvPicPr>
          <p:nvPr/>
        </p:nvPicPr>
        <p:blipFill>
          <a:blip r:embed="rId3"/>
          <a:stretch>
            <a:fillRect/>
          </a:stretch>
        </p:blipFill>
        <p:spPr>
          <a:xfrm>
            <a:off x="1875659" y="184727"/>
            <a:ext cx="5669771" cy="1450974"/>
          </a:xfrm>
          <a:prstGeom prst="rect">
            <a:avLst/>
          </a:prstGeom>
        </p:spPr>
      </p:pic>
    </p:spTree>
    <p:extLst>
      <p:ext uri="{BB962C8B-B14F-4D97-AF65-F5344CB8AC3E}">
        <p14:creationId xmlns:p14="http://schemas.microsoft.com/office/powerpoint/2010/main" val="2717987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Fair Labor Standards Act</a:t>
            </a:r>
            <a:endParaRPr lang="en-US" dirty="0"/>
          </a:p>
        </p:txBody>
      </p:sp>
      <p:sp>
        <p:nvSpPr>
          <p:cNvPr id="5" name="Content Placeholder 4"/>
          <p:cNvSpPr>
            <a:spLocks noGrp="1"/>
          </p:cNvSpPr>
          <p:nvPr>
            <p:ph idx="1"/>
          </p:nvPr>
        </p:nvSpPr>
        <p:spPr/>
        <p:txBody>
          <a:bodyPr>
            <a:normAutofit/>
          </a:bodyPr>
          <a:lstStyle/>
          <a:p>
            <a:r>
              <a:rPr lang="en-US" dirty="0"/>
              <a:t>Non-exempt - (hourly)</a:t>
            </a:r>
          </a:p>
          <a:p>
            <a:pPr lvl="1"/>
            <a:r>
              <a:rPr lang="en-US" dirty="0"/>
              <a:t>Not exempt from the FLSA</a:t>
            </a:r>
          </a:p>
          <a:p>
            <a:pPr lvl="1"/>
            <a:r>
              <a:rPr lang="en-US" dirty="0"/>
              <a:t>Must be compensated for hours worked over 40/workweek with overtime (1.5)</a:t>
            </a:r>
          </a:p>
          <a:p>
            <a:pPr lvl="1"/>
            <a:r>
              <a:rPr lang="en-US" dirty="0"/>
              <a:t>UF’s workweek:  Friday–Thursday</a:t>
            </a:r>
          </a:p>
          <a:p>
            <a:pPr lvl="1"/>
            <a:r>
              <a:rPr lang="en-US" dirty="0"/>
              <a:t>NOT calculated on biweekly period</a:t>
            </a:r>
          </a:p>
          <a:p>
            <a:r>
              <a:rPr lang="en-US" dirty="0"/>
              <a:t>“Exempt”</a:t>
            </a:r>
          </a:p>
          <a:p>
            <a:pPr lvl="1"/>
            <a:r>
              <a:rPr lang="en-US" dirty="0"/>
              <a:t>Exempt from, or not covered by, the provisions of the FLSA</a:t>
            </a:r>
          </a:p>
          <a:p>
            <a:endParaRPr lang="en-US" dirty="0"/>
          </a:p>
        </p:txBody>
      </p:sp>
    </p:spTree>
    <p:extLst>
      <p:ext uri="{BB962C8B-B14F-4D97-AF65-F5344CB8AC3E}">
        <p14:creationId xmlns:p14="http://schemas.microsoft.com/office/powerpoint/2010/main" val="93959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Fair Labor Standards Act</a:t>
            </a:r>
            <a:endParaRPr lang="en-US" dirty="0"/>
          </a:p>
        </p:txBody>
      </p:sp>
      <p:sp>
        <p:nvSpPr>
          <p:cNvPr id="5" name="Content Placeholder 4"/>
          <p:cNvSpPr>
            <a:spLocks noGrp="1"/>
          </p:cNvSpPr>
          <p:nvPr>
            <p:ph idx="1"/>
          </p:nvPr>
        </p:nvSpPr>
        <p:spPr/>
        <p:txBody>
          <a:bodyPr>
            <a:normAutofit/>
          </a:bodyPr>
          <a:lstStyle/>
          <a:p>
            <a:pPr marL="0" indent="0">
              <a:buNone/>
            </a:pPr>
            <a:r>
              <a:rPr lang="en-US" altLang="en-US" sz="2400" dirty="0"/>
              <a:t>To be exempt from overtime, the employee typically:</a:t>
            </a:r>
          </a:p>
          <a:p>
            <a:r>
              <a:rPr lang="en-US" altLang="en-US" sz="2400" dirty="0"/>
              <a:t>Must be paid at least $455 per week regardless of the number of hours </a:t>
            </a:r>
            <a:r>
              <a:rPr lang="en-US" altLang="en-US" sz="2400" dirty="0" smtClean="0"/>
              <a:t>worked. The salary increase will increase to $913 per week effective December 1, 2016.</a:t>
            </a:r>
            <a:endParaRPr lang="en-US" altLang="en-US" sz="2400" dirty="0"/>
          </a:p>
          <a:p>
            <a:r>
              <a:rPr lang="en-US" altLang="en-US" sz="2400" dirty="0"/>
              <a:t>Must spend a significant portion of time performing the job duties that are considered Executive, Administrative, Professional, and/or certain types of Computer-Related </a:t>
            </a:r>
            <a:r>
              <a:rPr lang="en-US" altLang="en-US" sz="2400" dirty="0" smtClean="0"/>
              <a:t>Activities</a:t>
            </a:r>
          </a:p>
          <a:p>
            <a:endParaRPr lang="en-US" dirty="0"/>
          </a:p>
        </p:txBody>
      </p:sp>
    </p:spTree>
    <p:extLst>
      <p:ext uri="{BB962C8B-B14F-4D97-AF65-F5344CB8AC3E}">
        <p14:creationId xmlns:p14="http://schemas.microsoft.com/office/powerpoint/2010/main" val="775356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Overtime</a:t>
            </a:r>
            <a:endParaRPr lang="en-US" dirty="0"/>
          </a:p>
        </p:txBody>
      </p:sp>
      <p:sp>
        <p:nvSpPr>
          <p:cNvPr id="5" name="Content Placeholder 4"/>
          <p:cNvSpPr>
            <a:spLocks noGrp="1"/>
          </p:cNvSpPr>
          <p:nvPr>
            <p:ph idx="1"/>
          </p:nvPr>
        </p:nvSpPr>
        <p:spPr/>
        <p:txBody>
          <a:bodyPr>
            <a:normAutofit/>
          </a:bodyPr>
          <a:lstStyle/>
          <a:p>
            <a:r>
              <a:rPr lang="en-US" dirty="0"/>
              <a:t>Overtime compensation for USPS/TEAMS is provided either as pay or accrued compensatory leave</a:t>
            </a:r>
          </a:p>
          <a:p>
            <a:pPr lvl="1"/>
            <a:r>
              <a:rPr lang="en-US" dirty="0"/>
              <a:t>Both calculated at 1.5</a:t>
            </a:r>
          </a:p>
          <a:p>
            <a:pPr lvl="1"/>
            <a:r>
              <a:rPr lang="en-US" dirty="0"/>
              <a:t>Employees cannot volunteer for their own job</a:t>
            </a:r>
          </a:p>
          <a:p>
            <a:r>
              <a:rPr lang="en-US" dirty="0"/>
              <a:t>In the event of a disagreement between payment and compensatory leave accrual, it’s the employee’s choice</a:t>
            </a:r>
          </a:p>
          <a:p>
            <a:endParaRPr lang="en-US" dirty="0"/>
          </a:p>
        </p:txBody>
      </p:sp>
    </p:spTree>
    <p:extLst>
      <p:ext uri="{BB962C8B-B14F-4D97-AF65-F5344CB8AC3E}">
        <p14:creationId xmlns:p14="http://schemas.microsoft.com/office/powerpoint/2010/main" val="3828364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Overtime</a:t>
            </a:r>
            <a:endParaRPr lang="en-US" dirty="0"/>
          </a:p>
        </p:txBody>
      </p:sp>
      <p:sp>
        <p:nvSpPr>
          <p:cNvPr id="5" name="Content Placeholder 4"/>
          <p:cNvSpPr>
            <a:spLocks noGrp="1"/>
          </p:cNvSpPr>
          <p:nvPr>
            <p:ph idx="1"/>
          </p:nvPr>
        </p:nvSpPr>
        <p:spPr/>
        <p:txBody>
          <a:bodyPr>
            <a:normAutofit/>
          </a:bodyPr>
          <a:lstStyle/>
          <a:p>
            <a:r>
              <a:rPr lang="en-US" dirty="0"/>
              <a:t>Even unauthorized overtime must be compensated if worked</a:t>
            </a:r>
          </a:p>
          <a:p>
            <a:r>
              <a:rPr lang="en-US" dirty="0"/>
              <a:t>NOTE:  OPS employees must be paid for overtime worked</a:t>
            </a:r>
          </a:p>
          <a:p>
            <a:endParaRPr lang="en-US" dirty="0"/>
          </a:p>
        </p:txBody>
      </p:sp>
    </p:spTree>
    <p:extLst>
      <p:ext uri="{BB962C8B-B14F-4D97-AF65-F5344CB8AC3E}">
        <p14:creationId xmlns:p14="http://schemas.microsoft.com/office/powerpoint/2010/main" val="4023807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Minimum Wage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79213312"/>
              </p:ext>
            </p:extLst>
          </p:nvPr>
        </p:nvGraphicFramePr>
        <p:xfrm>
          <a:off x="628650" y="1825625"/>
          <a:ext cx="7886700" cy="2199640"/>
        </p:xfrm>
        <a:graphic>
          <a:graphicData uri="http://schemas.openxmlformats.org/drawingml/2006/table">
            <a:tbl>
              <a:tblPr firstRow="1" bandRow="1">
                <a:tableStyleId>{5C22544A-7EE6-4342-B048-85BDC9FD1C3A}</a:tableStyleId>
              </a:tblPr>
              <a:tblGrid>
                <a:gridCol w="3943350"/>
                <a:gridCol w="3943350"/>
              </a:tblGrid>
              <a:tr h="370840">
                <a:tc gridSpan="2">
                  <a:txBody>
                    <a:bodyPr/>
                    <a:lstStyle/>
                    <a:p>
                      <a:r>
                        <a:rPr lang="en-US" dirty="0" smtClean="0"/>
                        <a:t>Federal Minimum</a:t>
                      </a:r>
                      <a:r>
                        <a:rPr lang="en-US" baseline="0" dirty="0" smtClean="0"/>
                        <a:t> Wage: $7.25</a:t>
                      </a:r>
                      <a:endParaRPr lang="en-US" dirty="0"/>
                    </a:p>
                  </a:txBody>
                  <a:tcPr/>
                </a:tc>
                <a:tc hMerge="1">
                  <a:txBody>
                    <a:bodyPr/>
                    <a:lstStyle/>
                    <a:p>
                      <a:endParaRPr lang="en-US" dirty="0"/>
                    </a:p>
                  </a:txBody>
                  <a:tcPr/>
                </a:tc>
              </a:tr>
              <a:tr h="370840">
                <a:tc>
                  <a:txBody>
                    <a:bodyPr/>
                    <a:lstStyle/>
                    <a:p>
                      <a:r>
                        <a:rPr lang="en-US" dirty="0" smtClean="0"/>
                        <a:t>State of Florida’s minimum wage: $8.05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Used as a minimum for all OPS hires, including students</a:t>
                      </a:r>
                    </a:p>
                    <a:p>
                      <a:endParaRPr lang="en-US" dirty="0"/>
                    </a:p>
                  </a:txBody>
                  <a:tcPr/>
                </a:tc>
              </a:tr>
              <a:tr h="370840">
                <a:tc>
                  <a:txBody>
                    <a:bodyPr/>
                    <a:lstStyle/>
                    <a:p>
                      <a:r>
                        <a:rPr lang="en-US" dirty="0" smtClean="0"/>
                        <a:t>UF’s established minimum wage:</a:t>
                      </a:r>
                      <a:r>
                        <a:rPr lang="en-US" baseline="0" dirty="0" smtClean="0"/>
                        <a:t> $12.00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Used as a minimum for all TEAMS/USPS hires</a:t>
                      </a:r>
                    </a:p>
                    <a:p>
                      <a:endParaRPr lang="en-US" dirty="0"/>
                    </a:p>
                  </a:txBody>
                  <a:tcPr/>
                </a:tc>
              </a:tr>
            </a:tbl>
          </a:graphicData>
        </a:graphic>
      </p:graphicFrame>
    </p:spTree>
    <p:extLst>
      <p:ext uri="{BB962C8B-B14F-4D97-AF65-F5344CB8AC3E}">
        <p14:creationId xmlns:p14="http://schemas.microsoft.com/office/powerpoint/2010/main" val="2288161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to the FLSA</a:t>
            </a:r>
            <a:endParaRPr lang="en-US" dirty="0"/>
          </a:p>
        </p:txBody>
      </p:sp>
      <p:sp>
        <p:nvSpPr>
          <p:cNvPr id="4" name="Content Placeholder 3"/>
          <p:cNvSpPr>
            <a:spLocks noGrp="1"/>
          </p:cNvSpPr>
          <p:nvPr>
            <p:ph idx="1"/>
          </p:nvPr>
        </p:nvSpPr>
        <p:spPr/>
        <p:txBody>
          <a:bodyPr>
            <a:noAutofit/>
          </a:bodyPr>
          <a:lstStyle/>
          <a:p>
            <a:r>
              <a:rPr lang="en-US" altLang="en-US" sz="2000" dirty="0"/>
              <a:t>Effective December 1, 2016, the minimum salary threshold at which a position will be considered “exempt” from overtime pay will increase to $47,476 annually, or $913 per week</a:t>
            </a:r>
          </a:p>
          <a:p>
            <a:pPr lvl="1"/>
            <a:r>
              <a:rPr lang="en-US" altLang="en-US" sz="1800" dirty="0"/>
              <a:t>Up from $23,660 annually, or $455 per week</a:t>
            </a:r>
          </a:p>
          <a:p>
            <a:pPr lvl="1"/>
            <a:r>
              <a:rPr lang="en-US" altLang="en-US" sz="1800" dirty="0"/>
              <a:t>Annualizing an employee’s salary based on partial FTE is not permitted</a:t>
            </a:r>
          </a:p>
          <a:p>
            <a:pPr lvl="1"/>
            <a:r>
              <a:rPr lang="en-US" altLang="en-US" sz="1800" dirty="0"/>
              <a:t>The annual threshold may be adjusted for 9- and 10-month appointments by applying the $913 weekly amount (9-Month: $35,607.00, 10-Month: $39,806.80)</a:t>
            </a:r>
          </a:p>
          <a:p>
            <a:r>
              <a:rPr lang="en-US" altLang="en-US" sz="2000" dirty="0"/>
              <a:t>As of July 19</a:t>
            </a:r>
            <a:r>
              <a:rPr lang="en-US" altLang="en-US" sz="2000" baseline="30000" dirty="0"/>
              <a:t>th</a:t>
            </a:r>
            <a:r>
              <a:rPr lang="en-US" altLang="en-US" sz="2000" dirty="0"/>
              <a:t>, approximately 1,744 exempt positions below the new salary threshold will be eligible for overtime once the change takes </a:t>
            </a:r>
            <a:r>
              <a:rPr lang="en-US" altLang="en-US" sz="2000" dirty="0" smtClean="0"/>
              <a:t>effect</a:t>
            </a:r>
            <a:endParaRPr lang="en-US" altLang="en-US" sz="2400" dirty="0"/>
          </a:p>
        </p:txBody>
      </p:sp>
    </p:spTree>
    <p:extLst>
      <p:ext uri="{BB962C8B-B14F-4D97-AF65-F5344CB8AC3E}">
        <p14:creationId xmlns:p14="http://schemas.microsoft.com/office/powerpoint/2010/main" val="2456386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to the FLSA</a:t>
            </a:r>
            <a:endParaRPr lang="en-US" dirty="0"/>
          </a:p>
        </p:txBody>
      </p:sp>
      <p:sp>
        <p:nvSpPr>
          <p:cNvPr id="4" name="Content Placeholder 3"/>
          <p:cNvSpPr>
            <a:spLocks noGrp="1"/>
          </p:cNvSpPr>
          <p:nvPr>
            <p:ph idx="1"/>
          </p:nvPr>
        </p:nvSpPr>
        <p:spPr/>
        <p:txBody>
          <a:bodyPr>
            <a:noAutofit/>
          </a:bodyPr>
          <a:lstStyle/>
          <a:p>
            <a:pPr>
              <a:defRPr/>
            </a:pPr>
            <a:r>
              <a:rPr lang="en-US" sz="1800" dirty="0"/>
              <a:t>To comply with the new salary threshold, a university work group has been analyzing and preparing for the FLSA changes since March</a:t>
            </a:r>
          </a:p>
          <a:p>
            <a:pPr>
              <a:defRPr/>
            </a:pPr>
            <a:r>
              <a:rPr lang="en-US" sz="1800" dirty="0"/>
              <a:t>Three criteria were used to evaluate options for a path forward:</a:t>
            </a:r>
          </a:p>
          <a:p>
            <a:pPr lvl="1">
              <a:defRPr/>
            </a:pPr>
            <a:r>
              <a:rPr lang="en-US" sz="1600" b="1" dirty="0"/>
              <a:t>Minimize impact to the fringe rate:</a:t>
            </a:r>
            <a:r>
              <a:rPr lang="en-US" sz="1600" dirty="0"/>
              <a:t>  While the salary threshold change will have implications on UF’s budget due to required overtime (pay or comp time), we did not want to impact the budget due to a change in fringe rate caused by moving employees from exempt to non-exempt status (7.9% difference)</a:t>
            </a:r>
          </a:p>
          <a:p>
            <a:pPr lvl="1">
              <a:defRPr/>
            </a:pPr>
            <a:r>
              <a:rPr lang="en-US" sz="1600" b="1" dirty="0"/>
              <a:t>Implement for the long-term:</a:t>
            </a:r>
            <a:r>
              <a:rPr lang="en-US" sz="1600" dirty="0"/>
              <a:t>  The path forward needed to be sustainable given the salary threshold will continue to be adjusted every three years</a:t>
            </a:r>
          </a:p>
          <a:p>
            <a:pPr lvl="1">
              <a:defRPr/>
            </a:pPr>
            <a:r>
              <a:rPr lang="en-US" sz="1600" b="1" dirty="0"/>
              <a:t>Keep it simple; keep it positive:  </a:t>
            </a:r>
            <a:r>
              <a:rPr lang="en-US" sz="1600" dirty="0"/>
              <a:t>The extent to which we could lessen the impact on employees and managers and help diminish the perception of demoting employees due to the mandated FLSA changes was also considered</a:t>
            </a:r>
          </a:p>
        </p:txBody>
      </p:sp>
    </p:spTree>
    <p:extLst>
      <p:ext uri="{BB962C8B-B14F-4D97-AF65-F5344CB8AC3E}">
        <p14:creationId xmlns:p14="http://schemas.microsoft.com/office/powerpoint/2010/main" val="3115192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to the FLSA</a:t>
            </a:r>
            <a:endParaRPr lang="en-US" dirty="0"/>
          </a:p>
        </p:txBody>
      </p:sp>
      <p:sp>
        <p:nvSpPr>
          <p:cNvPr id="4" name="Content Placeholder 3"/>
          <p:cNvSpPr>
            <a:spLocks noGrp="1"/>
          </p:cNvSpPr>
          <p:nvPr>
            <p:ph idx="1"/>
          </p:nvPr>
        </p:nvSpPr>
        <p:spPr/>
        <p:txBody>
          <a:bodyPr>
            <a:noAutofit/>
          </a:bodyPr>
          <a:lstStyle/>
          <a:p>
            <a:pPr>
              <a:defRPr/>
            </a:pPr>
            <a:r>
              <a:rPr lang="en-US" sz="2000" dirty="0"/>
              <a:t>After evaluating several options, a decision has been made to create a new employee category of “</a:t>
            </a:r>
            <a:r>
              <a:rPr lang="en-US" sz="2000" b="1" i="1" dirty="0"/>
              <a:t>Salaried Non-Exempt (SNE)” </a:t>
            </a:r>
            <a:r>
              <a:rPr lang="en-US" sz="2000" dirty="0"/>
              <a:t>that will decouple how impacted employees are paid from what they do</a:t>
            </a:r>
          </a:p>
          <a:p>
            <a:pPr>
              <a:defRPr/>
            </a:pPr>
            <a:r>
              <a:rPr lang="en-US" sz="2000" dirty="0"/>
              <a:t>Under this approach:</a:t>
            </a:r>
          </a:p>
          <a:p>
            <a:pPr lvl="1">
              <a:defRPr/>
            </a:pPr>
            <a:r>
              <a:rPr lang="en-US" sz="1800" dirty="0"/>
              <a:t>All impacted employees will be moved to this new category—keeping them in the same title, at the same rate of pay, and leveraging the myUFL system to pay them based on an established schedule rather than requiring daily time entry by the employee</a:t>
            </a:r>
          </a:p>
          <a:p>
            <a:pPr lvl="1">
              <a:defRPr/>
            </a:pPr>
            <a:r>
              <a:rPr lang="en-US" sz="1800" dirty="0"/>
              <a:t>Employees will continue to be paid as salaried employees in that time worked will not need to be entered and approved as it is for hourly non-exempt employees—except when overtime hours are worked or leave is used</a:t>
            </a:r>
          </a:p>
        </p:txBody>
      </p:sp>
    </p:spTree>
    <p:extLst>
      <p:ext uri="{BB962C8B-B14F-4D97-AF65-F5344CB8AC3E}">
        <p14:creationId xmlns:p14="http://schemas.microsoft.com/office/powerpoint/2010/main" val="2918379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to the FLSA</a:t>
            </a:r>
            <a:endParaRPr lang="en-US" dirty="0"/>
          </a:p>
        </p:txBody>
      </p:sp>
      <p:sp>
        <p:nvSpPr>
          <p:cNvPr id="4" name="Content Placeholder 3"/>
          <p:cNvSpPr>
            <a:spLocks noGrp="1"/>
          </p:cNvSpPr>
          <p:nvPr>
            <p:ph idx="1"/>
          </p:nvPr>
        </p:nvSpPr>
        <p:spPr/>
        <p:txBody>
          <a:bodyPr>
            <a:noAutofit/>
          </a:bodyPr>
          <a:lstStyle/>
          <a:p>
            <a:r>
              <a:rPr lang="en-US" altLang="en-US" sz="2400" dirty="0"/>
              <a:t>This approach also:</a:t>
            </a:r>
          </a:p>
          <a:p>
            <a:pPr lvl="1"/>
            <a:r>
              <a:rPr lang="en-US" altLang="en-US" sz="2000" dirty="0"/>
              <a:t>Fits all scenarios—staff, part-time employees, etc.</a:t>
            </a:r>
          </a:p>
          <a:p>
            <a:pPr lvl="1"/>
            <a:r>
              <a:rPr lang="en-US" altLang="en-US" sz="2000" dirty="0"/>
              <a:t>Provides time for analysis, post-implementation, to determine if special pay increases or other department- or college-level changes are appropriate without changing and unchanging job titles, time entry expectations, etc., moving forward</a:t>
            </a:r>
          </a:p>
          <a:p>
            <a:pPr lvl="1"/>
            <a:r>
              <a:rPr lang="en-US" altLang="en-US" sz="2000" dirty="0"/>
              <a:t>Gives discretion to work units.  </a:t>
            </a:r>
            <a:endParaRPr lang="en-US" altLang="en-US" dirty="0"/>
          </a:p>
        </p:txBody>
      </p:sp>
    </p:spTree>
    <p:extLst>
      <p:ext uri="{BB962C8B-B14F-4D97-AF65-F5344CB8AC3E}">
        <p14:creationId xmlns:p14="http://schemas.microsoft.com/office/powerpoint/2010/main" val="1417863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to the FLSA</a:t>
            </a:r>
            <a:endParaRPr lang="en-US" dirty="0"/>
          </a:p>
        </p:txBody>
      </p:sp>
      <p:sp>
        <p:nvSpPr>
          <p:cNvPr id="4" name="Content Placeholder 3"/>
          <p:cNvSpPr>
            <a:spLocks noGrp="1"/>
          </p:cNvSpPr>
          <p:nvPr>
            <p:ph idx="1"/>
          </p:nvPr>
        </p:nvSpPr>
        <p:spPr/>
        <p:txBody>
          <a:bodyPr>
            <a:noAutofit/>
          </a:bodyPr>
          <a:lstStyle/>
          <a:p>
            <a:r>
              <a:rPr lang="en-US" altLang="en-US" sz="2000" dirty="0"/>
              <a:t>As with all proposals of this nature, there are some consequences:</a:t>
            </a:r>
          </a:p>
          <a:p>
            <a:pPr lvl="1"/>
            <a:r>
              <a:rPr lang="en-US" altLang="en-US" sz="1800" dirty="0"/>
              <a:t>In certain cases, some employees in the same job title will be eligible for overtime, while other coworkers will not</a:t>
            </a:r>
          </a:p>
          <a:p>
            <a:r>
              <a:rPr lang="en-US" altLang="en-US" sz="2000" dirty="0"/>
              <a:t>This approach could encourage underreporting of hours worked because employees in the SNE category will not be required to enter hours worked, unless they work extra hours (or use accrued leave)</a:t>
            </a:r>
          </a:p>
          <a:p>
            <a:pPr lvl="1"/>
            <a:r>
              <a:rPr lang="en-US" altLang="en-US" sz="1800" dirty="0"/>
              <a:t>Must be addressed through communication and training of the employees and their supervisors to ensure institutional compliance</a:t>
            </a:r>
          </a:p>
          <a:p>
            <a:pPr lvl="1"/>
            <a:r>
              <a:rPr lang="en-US" altLang="en-US" sz="1800" dirty="0"/>
              <a:t>Employees and supervisors are responsible for ensuring that all time is entered accurately and reflect all hours worked.</a:t>
            </a:r>
          </a:p>
        </p:txBody>
      </p:sp>
    </p:spTree>
    <p:extLst>
      <p:ext uri="{BB962C8B-B14F-4D97-AF65-F5344CB8AC3E}">
        <p14:creationId xmlns:p14="http://schemas.microsoft.com/office/powerpoint/2010/main" val="327227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365127"/>
            <a:ext cx="8552296" cy="798656"/>
          </a:xfrm>
        </p:spPr>
        <p:txBody>
          <a:bodyPr/>
          <a:lstStyle/>
          <a:p>
            <a:pPr algn="ctr"/>
            <a:r>
              <a:rPr lang="en-US" sz="4000" dirty="0" smtClean="0"/>
              <a:t>What is </a:t>
            </a:r>
            <a:r>
              <a:rPr lang="en-US" sz="4000" b="1" dirty="0" smtClean="0">
                <a:solidFill>
                  <a:schemeClr val="accent1">
                    <a:lumMod val="50000"/>
                  </a:schemeClr>
                </a:solidFill>
              </a:rPr>
              <a:t>Talent Management</a:t>
            </a:r>
            <a:r>
              <a:rPr lang="en-US" dirty="0" smtClean="0"/>
              <a:t>?</a:t>
            </a:r>
            <a:endParaRPr lang="en-US" dirty="0"/>
          </a:p>
        </p:txBody>
      </p:sp>
      <p:pic>
        <p:nvPicPr>
          <p:cNvPr id="2" name="Picture 1"/>
          <p:cNvPicPr>
            <a:picLocks noChangeAspect="1"/>
          </p:cNvPicPr>
          <p:nvPr/>
        </p:nvPicPr>
        <p:blipFill>
          <a:blip r:embed="rId3"/>
          <a:stretch>
            <a:fillRect/>
          </a:stretch>
        </p:blipFill>
        <p:spPr>
          <a:xfrm>
            <a:off x="1016000" y="1331884"/>
            <a:ext cx="6751782" cy="4051070"/>
          </a:xfrm>
          <a:prstGeom prst="rect">
            <a:avLst/>
          </a:prstGeom>
        </p:spPr>
      </p:pic>
    </p:spTree>
    <p:extLst>
      <p:ext uri="{BB962C8B-B14F-4D97-AF65-F5344CB8AC3E}">
        <p14:creationId xmlns:p14="http://schemas.microsoft.com/office/powerpoint/2010/main" val="4052971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to the FLSA</a:t>
            </a:r>
            <a:endParaRPr lang="en-US" dirty="0"/>
          </a:p>
        </p:txBody>
      </p:sp>
      <p:sp>
        <p:nvSpPr>
          <p:cNvPr id="4" name="Content Placeholder 3"/>
          <p:cNvSpPr>
            <a:spLocks noGrp="1"/>
          </p:cNvSpPr>
          <p:nvPr>
            <p:ph idx="1"/>
          </p:nvPr>
        </p:nvSpPr>
        <p:spPr/>
        <p:txBody>
          <a:bodyPr>
            <a:noAutofit/>
          </a:bodyPr>
          <a:lstStyle/>
          <a:p>
            <a:r>
              <a:rPr lang="en-US" altLang="en-US" sz="2000" dirty="0"/>
              <a:t>As with all proposals of this nature, there are some consequences:</a:t>
            </a:r>
          </a:p>
          <a:p>
            <a:pPr lvl="1"/>
            <a:r>
              <a:rPr lang="en-US" altLang="en-US" sz="1800" dirty="0"/>
              <a:t>In certain cases, some employees in the same job title will be eligible for overtime, while other coworkers will not</a:t>
            </a:r>
          </a:p>
          <a:p>
            <a:r>
              <a:rPr lang="en-US" altLang="en-US" sz="2000" dirty="0"/>
              <a:t>This approach could encourage underreporting of hours worked because employees in the SNE category will not be required to enter hours worked, unless they work extra hours (or use accrued leave)</a:t>
            </a:r>
          </a:p>
          <a:p>
            <a:pPr lvl="1"/>
            <a:r>
              <a:rPr lang="en-US" altLang="en-US" sz="1800" dirty="0"/>
              <a:t>Must be addressed through communication and training of the employees and their supervisors to ensure institutional compliance</a:t>
            </a:r>
          </a:p>
          <a:p>
            <a:pPr lvl="1"/>
            <a:r>
              <a:rPr lang="en-US" altLang="en-US" sz="1800" dirty="0"/>
              <a:t>Employees and supervisors are responsible for ensuring that all time is entered accurately and reflect all hours worked.</a:t>
            </a:r>
          </a:p>
        </p:txBody>
      </p:sp>
    </p:spTree>
    <p:extLst>
      <p:ext uri="{BB962C8B-B14F-4D97-AF65-F5344CB8AC3E}">
        <p14:creationId xmlns:p14="http://schemas.microsoft.com/office/powerpoint/2010/main" val="1495581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Employment of Relatives</a:t>
            </a:r>
            <a:endParaRPr lang="en-US" sz="3200" dirty="0"/>
          </a:p>
        </p:txBody>
      </p:sp>
      <p:sp>
        <p:nvSpPr>
          <p:cNvPr id="4" name="Content Placeholder 3"/>
          <p:cNvSpPr>
            <a:spLocks noGrp="1"/>
          </p:cNvSpPr>
          <p:nvPr>
            <p:ph idx="1"/>
          </p:nvPr>
        </p:nvSpPr>
        <p:spPr>
          <a:xfrm>
            <a:off x="480291" y="1274618"/>
            <a:ext cx="8294254" cy="4902345"/>
          </a:xfrm>
        </p:spPr>
        <p:txBody>
          <a:bodyPr>
            <a:noAutofit/>
          </a:bodyPr>
          <a:lstStyle/>
          <a:p>
            <a:pPr lvl="1"/>
            <a:endParaRPr lang="en-US" altLang="en-US" dirty="0">
              <a:solidFill>
                <a:prstClr val="black"/>
              </a:solidFill>
            </a:endParaRPr>
          </a:p>
          <a:p>
            <a:pPr>
              <a:lnSpc>
                <a:spcPct val="107000"/>
              </a:lnSpc>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The University of Florida is committed to a policy of employment and advancement on qualifications and merit and does not discriminate in favor of or in opposition to the employment of relatives. </a:t>
            </a:r>
          </a:p>
          <a:p>
            <a:pPr>
              <a:lnSpc>
                <a:spcPct val="107000"/>
              </a:lnSpc>
              <a:spcBef>
                <a:spcPts val="0"/>
              </a:spcBef>
            </a:pPr>
            <a:endPar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ndParaRPr>
          </a:p>
          <a:p>
            <a:pPr>
              <a:lnSpc>
                <a:spcPct val="107000"/>
              </a:lnSpc>
              <a:spcBef>
                <a:spcPts val="0"/>
              </a:spcBef>
            </a:pPr>
            <a:r>
              <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UF Regulation 1.009</a:t>
            </a:r>
            <a:r>
              <a:rPr lang="en-US" sz="2000" dirty="0">
                <a:latin typeface="Calibri" panose="020F0502020204030204" pitchFamily="34" charset="0"/>
                <a:ea typeface="Calibri" panose="020F0502020204030204" pitchFamily="34" charset="0"/>
                <a:cs typeface="Times New Roman" panose="02020603050405020304" pitchFamily="18" charset="0"/>
              </a:rPr>
              <a:t> specifically prohibits the appointment of relatives or </a:t>
            </a:r>
            <a:r>
              <a:rPr lang="en-US" sz="2000" i="1" dirty="0">
                <a:latin typeface="Calibri" panose="020F0502020204030204" pitchFamily="34" charset="0"/>
                <a:ea typeface="Calibri" panose="020F0502020204030204" pitchFamily="34" charset="0"/>
                <a:cs typeface="Times New Roman" panose="02020603050405020304" pitchFamily="18" charset="0"/>
              </a:rPr>
              <a:t>persons living in the same household</a:t>
            </a:r>
            <a:r>
              <a:rPr lang="en-US" sz="2000" dirty="0">
                <a:latin typeface="Calibri" panose="020F0502020204030204" pitchFamily="34" charset="0"/>
                <a:ea typeface="Calibri" panose="020F0502020204030204" pitchFamily="34" charset="0"/>
                <a:cs typeface="Times New Roman" panose="02020603050405020304" pitchFamily="18" charset="0"/>
              </a:rPr>
              <a:t> to any position where a direct or indirect supervisory relationship would exist between relatives or would create a perceived or actual conflict of interest.  This includes, but is not limited to appointment, compensation, assignment of work, evaluation, grants administration and sponsored research projects, and financial authority or transactions.  </a:t>
            </a:r>
          </a:p>
          <a:p>
            <a:endParaRPr lang="en-US" altLang="en-US" sz="1800" dirty="0"/>
          </a:p>
        </p:txBody>
      </p:sp>
    </p:spTree>
    <p:extLst>
      <p:ext uri="{BB962C8B-B14F-4D97-AF65-F5344CB8AC3E}">
        <p14:creationId xmlns:p14="http://schemas.microsoft.com/office/powerpoint/2010/main" val="3144685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7164" y="-83127"/>
            <a:ext cx="8118186" cy="1089891"/>
          </a:xfrm>
        </p:spPr>
        <p:txBody>
          <a:bodyPr>
            <a:normAutofit/>
          </a:bodyPr>
          <a:lstStyle/>
          <a:p>
            <a:pPr algn="ctr"/>
            <a:r>
              <a:rPr lang="en-US" sz="4000" dirty="0" smtClean="0"/>
              <a:t>Employment of Relatives</a:t>
            </a:r>
            <a:endParaRPr lang="en-US" sz="4000" dirty="0"/>
          </a:p>
        </p:txBody>
      </p:sp>
      <p:sp>
        <p:nvSpPr>
          <p:cNvPr id="6" name="Content Placeholder 5"/>
          <p:cNvSpPr>
            <a:spLocks noGrp="1"/>
          </p:cNvSpPr>
          <p:nvPr>
            <p:ph idx="1"/>
          </p:nvPr>
        </p:nvSpPr>
        <p:spPr>
          <a:xfrm>
            <a:off x="166256" y="1191490"/>
            <a:ext cx="8866908" cy="4976237"/>
          </a:xfrm>
        </p:spPr>
        <p:txBody>
          <a:bodyPr>
            <a:normAutofit/>
          </a:bodyPr>
          <a:lstStyle/>
          <a:p>
            <a:pPr lvl="1"/>
            <a:r>
              <a:rPr lang="en-US" sz="2200" dirty="0">
                <a:latin typeface="Calibri" panose="020F0502020204030204" pitchFamily="34" charset="0"/>
                <a:ea typeface="Calibri" panose="020F0502020204030204" pitchFamily="34" charset="0"/>
                <a:cs typeface="Times New Roman" panose="02020603050405020304" pitchFamily="18" charset="0"/>
              </a:rPr>
              <a:t>The University reserves the right to refuse the appointment of a relative in the same department, division, or college wherein his/her relationship to another employee has the potential for creating adverse impact to on supervision, security, morale, or conflict of interest. </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lvl="1"/>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lvl="1"/>
            <a:r>
              <a:rPr lang="en-US" sz="2200" dirty="0" smtClean="0">
                <a:latin typeface="Calibri" panose="020F0502020204030204" pitchFamily="34" charset="0"/>
                <a:ea typeface="Calibri" panose="020F0502020204030204" pitchFamily="34" charset="0"/>
                <a:cs typeface="Times New Roman" panose="02020603050405020304" pitchFamily="18" charset="0"/>
              </a:rPr>
              <a:t>An Employment of Relatives form with </a:t>
            </a:r>
            <a:r>
              <a:rPr lang="en-US" sz="2200" dirty="0">
                <a:latin typeface="Calibri" panose="020F0502020204030204" pitchFamily="34" charset="0"/>
                <a:ea typeface="Calibri" panose="020F0502020204030204" pitchFamily="34" charset="0"/>
                <a:cs typeface="Times New Roman" panose="02020603050405020304" pitchFamily="18" charset="0"/>
              </a:rPr>
              <a:t>an organizational chart must be submitted and approved prior to hiring any relative of a current UF employee within the same work unit. </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altLang="en-US" sz="2200" dirty="0">
              <a:solidFill>
                <a:prstClr val="black"/>
              </a:solidFill>
              <a:latin typeface="Calibri" panose="020F0502020204030204" pitchFamily="34" charset="0"/>
              <a:cs typeface="Times New Roman" panose="02020603050405020304" pitchFamily="18" charset="0"/>
            </a:endParaRPr>
          </a:p>
          <a:p>
            <a:pPr marL="457200" lvl="1" indent="0">
              <a:buNone/>
            </a:pPr>
            <a:endParaRPr lang="en-US" altLang="en-US" sz="2200" dirty="0">
              <a:solidFill>
                <a:prstClr val="black"/>
              </a:solidFill>
              <a:latin typeface="Calibri" panose="020F0502020204030204" pitchFamily="34" charset="0"/>
              <a:cs typeface="Times New Roman" panose="02020603050405020304" pitchFamily="18" charset="0"/>
            </a:endParaRPr>
          </a:p>
          <a:p>
            <a:pPr lvl="1"/>
            <a:endParaRPr lang="en-US" altLang="en-US" sz="2200" dirty="0">
              <a:solidFill>
                <a:prstClr val="black"/>
              </a:solidFill>
            </a:endParaRPr>
          </a:p>
          <a:p>
            <a:pPr marL="457200" lvl="1" indent="0">
              <a:buNone/>
            </a:pPr>
            <a:endParaRPr lang="en-US" altLang="en-US" dirty="0" smtClean="0"/>
          </a:p>
          <a:p>
            <a:pPr marL="457200" lvl="1" indent="0">
              <a:buNone/>
            </a:pPr>
            <a:endParaRPr lang="en-US" altLang="en-US" dirty="0" smtClean="0"/>
          </a:p>
          <a:p>
            <a:pPr marL="914400" lvl="1" indent="-457200">
              <a:buAutoNum type="arabicPeriod" startAt="5"/>
            </a:pPr>
            <a:endParaRPr lang="en-US" altLang="en-US" dirty="0" smtClean="0"/>
          </a:p>
        </p:txBody>
      </p:sp>
      <p:pic>
        <p:nvPicPr>
          <p:cNvPr id="2" name="Picture 1"/>
          <p:cNvPicPr>
            <a:picLocks noChangeAspect="1"/>
          </p:cNvPicPr>
          <p:nvPr/>
        </p:nvPicPr>
        <p:blipFill>
          <a:blip r:embed="rId2"/>
          <a:stretch>
            <a:fillRect/>
          </a:stretch>
        </p:blipFill>
        <p:spPr>
          <a:xfrm>
            <a:off x="2410690" y="4233497"/>
            <a:ext cx="3943927" cy="2624503"/>
          </a:xfrm>
          <a:prstGeom prst="rect">
            <a:avLst/>
          </a:prstGeom>
        </p:spPr>
      </p:pic>
    </p:spTree>
    <p:extLst>
      <p:ext uri="{BB962C8B-B14F-4D97-AF65-F5344CB8AC3E}">
        <p14:creationId xmlns:p14="http://schemas.microsoft.com/office/powerpoint/2010/main" val="1179047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Gainesville Dual Career &amp; Relocation Services</a:t>
            </a:r>
            <a:endParaRPr lang="en-US" sz="3200" dirty="0"/>
          </a:p>
        </p:txBody>
      </p:sp>
      <p:sp>
        <p:nvSpPr>
          <p:cNvPr id="4" name="Content Placeholder 3"/>
          <p:cNvSpPr>
            <a:spLocks noGrp="1"/>
          </p:cNvSpPr>
          <p:nvPr>
            <p:ph idx="1"/>
          </p:nvPr>
        </p:nvSpPr>
        <p:spPr>
          <a:xfrm>
            <a:off x="628650" y="1825625"/>
            <a:ext cx="4839277" cy="4351338"/>
          </a:xfrm>
        </p:spPr>
        <p:txBody>
          <a:bodyPr>
            <a:noAutofit/>
          </a:bodyPr>
          <a:lstStyle/>
          <a:p>
            <a:r>
              <a:rPr lang="en-US" sz="1800" dirty="0"/>
              <a:t>72% of faculty members have employed partners.</a:t>
            </a:r>
          </a:p>
          <a:p>
            <a:r>
              <a:rPr lang="en-US" sz="1800" dirty="0"/>
              <a:t>Meeting the recruitments and expectations of dual-career couples is one of the great challenges.</a:t>
            </a:r>
          </a:p>
          <a:p>
            <a:r>
              <a:rPr lang="en-US" sz="1800" dirty="0"/>
              <a:t>Support for dual careers opens another avenue through which universities can compete for the best and the brightest. </a:t>
            </a:r>
          </a:p>
          <a:p>
            <a:endParaRPr lang="en-US" altLang="en-US" sz="1800" dirty="0"/>
          </a:p>
        </p:txBody>
      </p:sp>
      <p:pic>
        <p:nvPicPr>
          <p:cNvPr id="6" name="Picture 5"/>
          <p:cNvPicPr>
            <a:picLocks noChangeAspect="1"/>
          </p:cNvPicPr>
          <p:nvPr/>
        </p:nvPicPr>
        <p:blipFill>
          <a:blip r:embed="rId3"/>
          <a:stretch>
            <a:fillRect/>
          </a:stretch>
        </p:blipFill>
        <p:spPr>
          <a:xfrm>
            <a:off x="5467927" y="1898405"/>
            <a:ext cx="3487214" cy="2987299"/>
          </a:xfrm>
          <a:prstGeom prst="rect">
            <a:avLst/>
          </a:prstGeom>
        </p:spPr>
      </p:pic>
    </p:spTree>
    <p:extLst>
      <p:ext uri="{BB962C8B-B14F-4D97-AF65-F5344CB8AC3E}">
        <p14:creationId xmlns:p14="http://schemas.microsoft.com/office/powerpoint/2010/main" val="2369917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Gainesville Dual Career &amp; Relocation Services</a:t>
            </a:r>
            <a:endParaRPr lang="en-US" sz="3200" dirty="0"/>
          </a:p>
        </p:txBody>
      </p:sp>
      <p:sp>
        <p:nvSpPr>
          <p:cNvPr id="4" name="Content Placeholder 3"/>
          <p:cNvSpPr>
            <a:spLocks noGrp="1"/>
          </p:cNvSpPr>
          <p:nvPr>
            <p:ph idx="1"/>
          </p:nvPr>
        </p:nvSpPr>
        <p:spPr>
          <a:xfrm>
            <a:off x="628650" y="1825625"/>
            <a:ext cx="4839277" cy="4351338"/>
          </a:xfrm>
        </p:spPr>
        <p:txBody>
          <a:bodyPr>
            <a:noAutofit/>
          </a:bodyPr>
          <a:lstStyle/>
          <a:p>
            <a:r>
              <a:rPr lang="en-US" sz="1800" dirty="0"/>
              <a:t>Partnered with Gainesville Chamber of Commerce to create a Gainesville Dual Career Network that will provide career, practical, and emotional support to spouses and partners.</a:t>
            </a:r>
          </a:p>
          <a:p>
            <a:r>
              <a:rPr lang="en-US" sz="1800" dirty="0"/>
              <a:t>Services include: career counseling, career assessments, preferred exposure to region’s hiring agents, tours, social gatherings, information on clubs and community activities, volunteer opportunities, and counseling resources.</a:t>
            </a:r>
          </a:p>
          <a:p>
            <a:r>
              <a:rPr lang="en-US" sz="1800" dirty="0"/>
              <a:t>To refer a dual-career couple, please contact Melissa Curry, </a:t>
            </a:r>
            <a:r>
              <a:rPr lang="en-US" sz="1800" dirty="0">
                <a:hlinkClick r:id="rId3"/>
              </a:rPr>
              <a:t>melissa-curry@ufl.edu</a:t>
            </a:r>
            <a:r>
              <a:rPr lang="en-US" sz="1800" dirty="0"/>
              <a:t> or 273-1735.    </a:t>
            </a:r>
          </a:p>
          <a:p>
            <a:endParaRPr lang="en-US" altLang="en-US" sz="1800" dirty="0"/>
          </a:p>
        </p:txBody>
      </p:sp>
      <p:pic>
        <p:nvPicPr>
          <p:cNvPr id="3" name="Picture 2"/>
          <p:cNvPicPr>
            <a:picLocks noChangeAspect="1"/>
          </p:cNvPicPr>
          <p:nvPr/>
        </p:nvPicPr>
        <p:blipFill>
          <a:blip r:embed="rId4"/>
          <a:stretch>
            <a:fillRect/>
          </a:stretch>
        </p:blipFill>
        <p:spPr>
          <a:xfrm>
            <a:off x="5702576" y="1334660"/>
            <a:ext cx="3206774" cy="4151736"/>
          </a:xfrm>
          <a:prstGeom prst="rect">
            <a:avLst/>
          </a:prstGeom>
        </p:spPr>
      </p:pic>
    </p:spTree>
    <p:extLst>
      <p:ext uri="{BB962C8B-B14F-4D97-AF65-F5344CB8AC3E}">
        <p14:creationId xmlns:p14="http://schemas.microsoft.com/office/powerpoint/2010/main" val="2108202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r>
            <a:br>
              <a:rPr lang="en-US" dirty="0" smtClean="0"/>
            </a:br>
            <a:endParaRPr lang="en-US" dirty="0"/>
          </a:p>
        </p:txBody>
      </p:sp>
      <p:sp>
        <p:nvSpPr>
          <p:cNvPr id="6" name="Content Placeholder 5"/>
          <p:cNvSpPr>
            <a:spLocks noGrp="1"/>
          </p:cNvSpPr>
          <p:nvPr>
            <p:ph idx="1"/>
          </p:nvPr>
        </p:nvSpPr>
        <p:spPr>
          <a:xfrm>
            <a:off x="628650" y="2309091"/>
            <a:ext cx="7656368" cy="3391493"/>
          </a:xfrm>
        </p:spPr>
        <p:txBody>
          <a:bodyPr>
            <a:normAutofit/>
          </a:bodyPr>
          <a:lstStyle/>
          <a:p>
            <a:r>
              <a:rPr lang="en-US" dirty="0" smtClean="0"/>
              <a:t>Participated to launch of a relocation guide for the Gainesville area. </a:t>
            </a:r>
          </a:p>
          <a:p>
            <a:r>
              <a:rPr lang="en-US" dirty="0" smtClean="0"/>
              <a:t>Collaborated with Advantage Publishing, Gainesville, Chamber of Commerce, Santa Fe College, and local companies to create guide. </a:t>
            </a:r>
          </a:p>
          <a:p>
            <a:r>
              <a:rPr lang="en-US" dirty="0" smtClean="0">
                <a:hlinkClick r:id="rId2"/>
              </a:rPr>
              <a:t>www.guidetogreatergainesville.com</a:t>
            </a:r>
            <a:r>
              <a:rPr lang="en-US" dirty="0" smtClean="0"/>
              <a:t> </a:t>
            </a:r>
          </a:p>
        </p:txBody>
      </p:sp>
      <p:pic>
        <p:nvPicPr>
          <p:cNvPr id="3" name="Picture 2"/>
          <p:cNvPicPr>
            <a:picLocks noChangeAspect="1"/>
          </p:cNvPicPr>
          <p:nvPr/>
        </p:nvPicPr>
        <p:blipFill>
          <a:blip r:embed="rId3"/>
          <a:stretch>
            <a:fillRect/>
          </a:stretch>
        </p:blipFill>
        <p:spPr>
          <a:xfrm>
            <a:off x="0" y="193963"/>
            <a:ext cx="9144000" cy="1858161"/>
          </a:xfrm>
          <a:prstGeom prst="rect">
            <a:avLst/>
          </a:prstGeom>
        </p:spPr>
      </p:pic>
    </p:spTree>
    <p:extLst>
      <p:ext uri="{BB962C8B-B14F-4D97-AF65-F5344CB8AC3E}">
        <p14:creationId xmlns:p14="http://schemas.microsoft.com/office/powerpoint/2010/main" val="1791686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type="body" idx="1"/>
          </p:nvPr>
        </p:nvSpPr>
        <p:spPr/>
        <p:txBody>
          <a:bodyPr>
            <a:normAutofit/>
          </a:bodyPr>
          <a:lstStyle/>
          <a:p>
            <a:pPr marL="0" lvl="0" indent="0">
              <a:buNone/>
            </a:pPr>
            <a:endParaRPr lang="en-US" sz="2000" dirty="0" smtClean="0">
              <a:solidFill>
                <a:srgbClr val="0070C0"/>
              </a:solidFill>
            </a:endParaRPr>
          </a:p>
          <a:p>
            <a:pPr marL="0" lvl="0" indent="0">
              <a:buNone/>
            </a:pPr>
            <a:endParaRPr lang="en-US" sz="2000" dirty="0" smtClean="0">
              <a:solidFill>
                <a:prstClr val="black"/>
              </a:solidFill>
            </a:endParaRPr>
          </a:p>
          <a:p>
            <a:pPr lvl="0"/>
            <a:endParaRPr lang="en-US" sz="2000" dirty="0" smtClean="0">
              <a:solidFill>
                <a:prstClr val="black"/>
              </a:solidFill>
            </a:endParaRPr>
          </a:p>
          <a:p>
            <a:pPr marL="0" lvl="0" indent="0">
              <a:buNone/>
            </a:pPr>
            <a:endParaRPr lang="en-US" sz="2000" dirty="0" smtClean="0">
              <a:solidFill>
                <a:prstClr val="black"/>
              </a:solidFill>
            </a:endParaRPr>
          </a:p>
          <a:p>
            <a:pPr marL="0" lvl="0" indent="0">
              <a:buNone/>
            </a:pPr>
            <a:endParaRPr lang="en-US" dirty="0" smtClean="0">
              <a:solidFill>
                <a:prstClr val="black"/>
              </a:solidFill>
            </a:endParaRPr>
          </a:p>
          <a:p>
            <a:pPr marL="0" indent="0">
              <a:buNone/>
            </a:pPr>
            <a:endParaRPr lang="en-US" dirty="0" smtClean="0"/>
          </a:p>
        </p:txBody>
      </p:sp>
      <p:sp>
        <p:nvSpPr>
          <p:cNvPr id="2" name="TextBox 1"/>
          <p:cNvSpPr txBox="1"/>
          <p:nvPr/>
        </p:nvSpPr>
        <p:spPr>
          <a:xfrm>
            <a:off x="2165783" y="1939637"/>
            <a:ext cx="4802909" cy="1569660"/>
          </a:xfrm>
          <a:prstGeom prst="rect">
            <a:avLst/>
          </a:prstGeom>
          <a:noFill/>
        </p:spPr>
        <p:txBody>
          <a:bodyPr wrap="square" rtlCol="0">
            <a:spAutoFit/>
          </a:bodyPr>
          <a:lstStyle/>
          <a:p>
            <a:pPr algn="ctr"/>
            <a:r>
              <a:rPr lang="en-US" sz="3600" dirty="0" smtClean="0"/>
              <a:t>Questions?</a:t>
            </a:r>
          </a:p>
          <a:p>
            <a:pPr algn="ctr"/>
            <a:r>
              <a:rPr lang="en-US" sz="2000" dirty="0" smtClean="0">
                <a:hlinkClick r:id="rId3"/>
              </a:rPr>
              <a:t>melissa-curry@ufl.edu</a:t>
            </a:r>
            <a:endParaRPr lang="en-US" sz="2000" dirty="0"/>
          </a:p>
          <a:p>
            <a:pPr algn="ctr"/>
            <a:r>
              <a:rPr lang="en-US" sz="2000" dirty="0" smtClean="0">
                <a:hlinkClick r:id="rId4"/>
              </a:rPr>
              <a:t>Compensation@ufl.edu</a:t>
            </a:r>
            <a:r>
              <a:rPr lang="en-US" sz="2000" dirty="0" smtClean="0"/>
              <a:t>  </a:t>
            </a:r>
          </a:p>
          <a:p>
            <a:pPr algn="ctr"/>
            <a:r>
              <a:rPr lang="en-US" sz="2000" dirty="0" smtClean="0"/>
              <a:t>(352) 392-2477</a:t>
            </a:r>
            <a:endParaRPr lang="en-US" dirty="0"/>
          </a:p>
        </p:txBody>
      </p:sp>
    </p:spTree>
    <p:extLst>
      <p:ext uri="{BB962C8B-B14F-4D97-AF65-F5344CB8AC3E}">
        <p14:creationId xmlns:p14="http://schemas.microsoft.com/office/powerpoint/2010/main" val="1970961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077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365127"/>
            <a:ext cx="8552296" cy="798656"/>
          </a:xfrm>
        </p:spPr>
        <p:txBody>
          <a:bodyPr/>
          <a:lstStyle/>
          <a:p>
            <a:r>
              <a:rPr lang="en-US" sz="4000" dirty="0" smtClean="0"/>
              <a:t>What is </a:t>
            </a:r>
            <a:r>
              <a:rPr lang="en-US" sz="4000" b="1" dirty="0" smtClean="0">
                <a:solidFill>
                  <a:schemeClr val="accent1">
                    <a:lumMod val="50000"/>
                  </a:schemeClr>
                </a:solidFill>
              </a:rPr>
              <a:t>Talent Management</a:t>
            </a:r>
            <a:r>
              <a:rPr lang="en-US" dirty="0" smtClean="0"/>
              <a:t>?</a:t>
            </a:r>
            <a:endParaRPr lang="en-US" dirty="0"/>
          </a:p>
        </p:txBody>
      </p:sp>
      <p:sp>
        <p:nvSpPr>
          <p:cNvPr id="6" name="Content Placeholder 5"/>
          <p:cNvSpPr>
            <a:spLocks noGrp="1"/>
          </p:cNvSpPr>
          <p:nvPr>
            <p:ph idx="1"/>
          </p:nvPr>
        </p:nvSpPr>
        <p:spPr>
          <a:xfrm>
            <a:off x="314037" y="1330035"/>
            <a:ext cx="5846617" cy="4424219"/>
          </a:xfrm>
        </p:spPr>
        <p:txBody>
          <a:bodyPr>
            <a:normAutofit/>
          </a:bodyPr>
          <a:lstStyle/>
          <a:p>
            <a:pPr marL="0" indent="0">
              <a:buNone/>
            </a:pPr>
            <a:r>
              <a:rPr lang="en-US" b="1" dirty="0">
                <a:solidFill>
                  <a:schemeClr val="accent1">
                    <a:lumMod val="50000"/>
                  </a:schemeClr>
                </a:solidFill>
              </a:rPr>
              <a:t>Talent Management </a:t>
            </a:r>
            <a:r>
              <a:rPr lang="en-US" dirty="0"/>
              <a:t>is a set of integrated organizational HR processes designed to attract, develop, motivate, and retain productive, engaged employees. </a:t>
            </a:r>
            <a:endParaRPr lang="en-US" dirty="0" smtClean="0"/>
          </a:p>
          <a:p>
            <a:pPr marL="0" indent="0">
              <a:buNone/>
            </a:pPr>
            <a:endParaRPr lang="en-US" sz="1400" dirty="0"/>
          </a:p>
          <a:p>
            <a:pPr marL="0" indent="0">
              <a:buNone/>
            </a:pPr>
            <a:r>
              <a:rPr lang="en-US" dirty="0" smtClean="0"/>
              <a:t>The </a:t>
            </a:r>
            <a:r>
              <a:rPr lang="en-US" b="1" dirty="0">
                <a:solidFill>
                  <a:srgbClr val="FF6600"/>
                </a:solidFill>
              </a:rPr>
              <a:t>goal</a:t>
            </a:r>
            <a:r>
              <a:rPr lang="en-US" dirty="0"/>
              <a:t> of </a:t>
            </a:r>
            <a:r>
              <a:rPr lang="en-US" b="1" dirty="0">
                <a:solidFill>
                  <a:schemeClr val="accent1">
                    <a:lumMod val="50000"/>
                  </a:schemeClr>
                </a:solidFill>
              </a:rPr>
              <a:t>talent management </a:t>
            </a:r>
            <a:r>
              <a:rPr lang="en-US" dirty="0"/>
              <a:t>is to create a high-performance, sustainable organization that meets its strategic and operational goals and objectives.</a:t>
            </a:r>
            <a:endParaRPr lang="en-US" dirty="0" smtClean="0"/>
          </a:p>
        </p:txBody>
      </p:sp>
      <p:pic>
        <p:nvPicPr>
          <p:cNvPr id="4" name="Picture 3"/>
          <p:cNvPicPr>
            <a:picLocks noChangeAspect="1"/>
          </p:cNvPicPr>
          <p:nvPr/>
        </p:nvPicPr>
        <p:blipFill rotWithShape="1">
          <a:blip r:embed="rId3"/>
          <a:srcRect r="7736"/>
          <a:stretch/>
        </p:blipFill>
        <p:spPr>
          <a:xfrm>
            <a:off x="6169890" y="3643744"/>
            <a:ext cx="2974110" cy="2176606"/>
          </a:xfrm>
          <a:prstGeom prst="rect">
            <a:avLst/>
          </a:prstGeom>
        </p:spPr>
      </p:pic>
    </p:spTree>
    <p:extLst>
      <p:ext uri="{BB962C8B-B14F-4D97-AF65-F5344CB8AC3E}">
        <p14:creationId xmlns:p14="http://schemas.microsoft.com/office/powerpoint/2010/main" val="376287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365127"/>
            <a:ext cx="8552296" cy="46846"/>
          </a:xfrm>
        </p:spPr>
        <p:txBody>
          <a:bodyPr>
            <a:normAutofit fontScale="90000"/>
          </a:bodyPr>
          <a:lstStyle/>
          <a:p>
            <a:endParaRPr lang="en-US" dirty="0"/>
          </a:p>
        </p:txBody>
      </p:sp>
      <p:sp>
        <p:nvSpPr>
          <p:cNvPr id="6" name="Content Placeholder 5"/>
          <p:cNvSpPr>
            <a:spLocks noGrp="1"/>
          </p:cNvSpPr>
          <p:nvPr>
            <p:ph idx="1"/>
          </p:nvPr>
        </p:nvSpPr>
        <p:spPr>
          <a:xfrm>
            <a:off x="92364" y="849745"/>
            <a:ext cx="3749963" cy="4858327"/>
          </a:xfrm>
        </p:spPr>
        <p:txBody>
          <a:bodyPr>
            <a:normAutofit/>
          </a:bodyPr>
          <a:lstStyle/>
          <a:p>
            <a:pPr marL="0" indent="0">
              <a:buNone/>
            </a:pPr>
            <a:endParaRPr lang="en-US" dirty="0"/>
          </a:p>
        </p:txBody>
      </p:sp>
      <p:pic>
        <p:nvPicPr>
          <p:cNvPr id="3" name="Picture 2"/>
          <p:cNvPicPr>
            <a:picLocks noChangeAspect="1"/>
          </p:cNvPicPr>
          <p:nvPr/>
        </p:nvPicPr>
        <p:blipFill>
          <a:blip r:embed="rId3"/>
          <a:stretch>
            <a:fillRect/>
          </a:stretch>
        </p:blipFill>
        <p:spPr>
          <a:xfrm>
            <a:off x="1685628" y="499386"/>
            <a:ext cx="5181039" cy="5208686"/>
          </a:xfrm>
          <a:prstGeom prst="rect">
            <a:avLst/>
          </a:prstGeom>
        </p:spPr>
      </p:pic>
    </p:spTree>
    <p:extLst>
      <p:ext uri="{BB962C8B-B14F-4D97-AF65-F5344CB8AC3E}">
        <p14:creationId xmlns:p14="http://schemas.microsoft.com/office/powerpoint/2010/main" val="3824206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365127"/>
            <a:ext cx="8552296" cy="46846"/>
          </a:xfrm>
        </p:spPr>
        <p:txBody>
          <a:bodyPr>
            <a:normAutofit fontScale="90000"/>
          </a:bodyPr>
          <a:lstStyle/>
          <a:p>
            <a:endParaRPr lang="en-US" dirty="0"/>
          </a:p>
        </p:txBody>
      </p:sp>
      <p:sp>
        <p:nvSpPr>
          <p:cNvPr id="6" name="Content Placeholder 5"/>
          <p:cNvSpPr>
            <a:spLocks noGrp="1"/>
          </p:cNvSpPr>
          <p:nvPr>
            <p:ph idx="1"/>
          </p:nvPr>
        </p:nvSpPr>
        <p:spPr>
          <a:xfrm>
            <a:off x="92364" y="849745"/>
            <a:ext cx="5791200" cy="4858327"/>
          </a:xfrm>
        </p:spPr>
        <p:txBody>
          <a:bodyPr>
            <a:normAutofit/>
          </a:bodyPr>
          <a:lstStyle/>
          <a:p>
            <a:pPr marL="0" indent="0">
              <a:buNone/>
            </a:pPr>
            <a:r>
              <a:rPr lang="en-US" b="1" dirty="0" smtClean="0">
                <a:solidFill>
                  <a:schemeClr val="accent1">
                    <a:lumMod val="50000"/>
                  </a:schemeClr>
                </a:solidFill>
              </a:rPr>
              <a:t>The University of Florida </a:t>
            </a:r>
            <a:r>
              <a:rPr lang="en-US" dirty="0" smtClean="0"/>
              <a:t>is </a:t>
            </a:r>
            <a:r>
              <a:rPr lang="en-US" dirty="0"/>
              <a:t>a </a:t>
            </a:r>
            <a:r>
              <a:rPr lang="en-US" dirty="0" smtClean="0"/>
              <a:t>federal contractor and an equal opportunity employer.  We are required to perform competitive positions for all vacancies</a:t>
            </a:r>
          </a:p>
          <a:p>
            <a:pPr marL="0" indent="0">
              <a:buNone/>
            </a:pPr>
            <a:r>
              <a:rPr lang="en-US" dirty="0" smtClean="0"/>
              <a:t>Search Committee’s are required as a part of </a:t>
            </a:r>
            <a:r>
              <a:rPr lang="en-US" b="1" dirty="0" smtClean="0">
                <a:solidFill>
                  <a:srgbClr val="FF6600"/>
                </a:solidFill>
              </a:rPr>
              <a:t>shared governance </a:t>
            </a:r>
            <a:r>
              <a:rPr lang="en-US" dirty="0" smtClean="0"/>
              <a:t>for director level and above.</a:t>
            </a:r>
          </a:p>
          <a:p>
            <a:pPr marL="0" indent="0">
              <a:buNone/>
            </a:pPr>
            <a:r>
              <a:rPr lang="en-US" dirty="0" smtClean="0"/>
              <a:t>Faculty Search Committee Tutorial is available on </a:t>
            </a:r>
            <a:r>
              <a:rPr lang="en-US" dirty="0" err="1" smtClean="0"/>
              <a:t>myTraining</a:t>
            </a:r>
            <a:r>
              <a:rPr lang="en-US" dirty="0" smtClean="0"/>
              <a:t> and companion </a:t>
            </a:r>
            <a:r>
              <a:rPr lang="en-US" dirty="0" smtClean="0">
                <a:hlinkClick r:id="rId3"/>
              </a:rPr>
              <a:t>toolkit</a:t>
            </a:r>
            <a:r>
              <a:rPr lang="en-US" dirty="0" smtClean="0"/>
              <a:t> is available.</a:t>
            </a:r>
            <a:endParaRPr lang="en-US" dirty="0"/>
          </a:p>
        </p:txBody>
      </p:sp>
      <p:pic>
        <p:nvPicPr>
          <p:cNvPr id="9" name="Picture 8"/>
          <p:cNvPicPr>
            <a:picLocks noChangeAspect="1"/>
          </p:cNvPicPr>
          <p:nvPr/>
        </p:nvPicPr>
        <p:blipFill>
          <a:blip r:embed="rId4"/>
          <a:stretch>
            <a:fillRect/>
          </a:stretch>
        </p:blipFill>
        <p:spPr>
          <a:xfrm>
            <a:off x="5883564" y="3689500"/>
            <a:ext cx="3260436" cy="2158499"/>
          </a:xfrm>
          <a:prstGeom prst="rect">
            <a:avLst/>
          </a:prstGeom>
        </p:spPr>
      </p:pic>
    </p:spTree>
    <p:extLst>
      <p:ext uri="{BB962C8B-B14F-4D97-AF65-F5344CB8AC3E}">
        <p14:creationId xmlns:p14="http://schemas.microsoft.com/office/powerpoint/2010/main" val="2317348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Classification and Compensation</a:t>
            </a:r>
            <a:endParaRPr lang="en-US"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453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UF as an Employer</a:t>
            </a:r>
          </a:p>
        </p:txBody>
      </p:sp>
      <p:sp>
        <p:nvSpPr>
          <p:cNvPr id="3" name="Content Placeholder 2"/>
          <p:cNvSpPr>
            <a:spLocks noGrp="1"/>
          </p:cNvSpPr>
          <p:nvPr>
            <p:ph idx="1"/>
          </p:nvPr>
        </p:nvSpPr>
        <p:spPr/>
        <p:txBody>
          <a:bodyPr/>
          <a:lstStyle/>
          <a:p>
            <a:r>
              <a:rPr lang="en-US" dirty="0"/>
              <a:t>On any given payday, approximately </a:t>
            </a:r>
            <a:r>
              <a:rPr lang="en-US" dirty="0" smtClean="0"/>
              <a:t>29,000 </a:t>
            </a:r>
            <a:r>
              <a:rPr lang="en-US" dirty="0"/>
              <a:t>employees will receive a “paycheck”</a:t>
            </a:r>
          </a:p>
          <a:p>
            <a:pPr lvl="1"/>
            <a:r>
              <a:rPr lang="en-US" dirty="0"/>
              <a:t>Includes student assistants and temporary employees</a:t>
            </a:r>
          </a:p>
          <a:p>
            <a:r>
              <a:rPr lang="en-US" dirty="0"/>
              <a:t>UF’s average biweekly payroll is $49,507,000 </a:t>
            </a:r>
          </a:p>
          <a:p>
            <a:pPr lvl="1"/>
            <a:r>
              <a:rPr lang="en-US" dirty="0"/>
              <a:t>FY 13 payroll (salary only) was $1.3 billion</a:t>
            </a:r>
          </a:p>
          <a:p>
            <a:pPr marL="0" indent="0">
              <a:buNone/>
            </a:pPr>
            <a:endParaRPr lang="en-US" dirty="0"/>
          </a:p>
        </p:txBody>
      </p:sp>
    </p:spTree>
    <p:extLst>
      <p:ext uri="{BB962C8B-B14F-4D97-AF65-F5344CB8AC3E}">
        <p14:creationId xmlns:p14="http://schemas.microsoft.com/office/powerpoint/2010/main" val="3676240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UF Employment Groups</a:t>
            </a:r>
            <a:endParaRPr lang="en-US" dirty="0"/>
          </a:p>
        </p:txBody>
      </p:sp>
      <p:sp>
        <p:nvSpPr>
          <p:cNvPr id="3" name="Content Placeholder 2"/>
          <p:cNvSpPr>
            <a:spLocks noGrp="1"/>
          </p:cNvSpPr>
          <p:nvPr>
            <p:ph idx="1"/>
          </p:nvPr>
        </p:nvSpPr>
        <p:spPr/>
        <p:txBody>
          <a:bodyPr/>
          <a:lstStyle/>
          <a:p>
            <a:pPr>
              <a:buNone/>
            </a:pPr>
            <a:r>
              <a:rPr lang="en-US" dirty="0"/>
              <a:t>Staff Appointments:</a:t>
            </a:r>
          </a:p>
          <a:p>
            <a:r>
              <a:rPr lang="en-US" dirty="0"/>
              <a:t>TEAMS </a:t>
            </a:r>
            <a:r>
              <a:rPr lang="en-US" dirty="0" smtClean="0"/>
              <a:t>(~8,000)</a:t>
            </a:r>
            <a:endParaRPr lang="en-US" dirty="0"/>
          </a:p>
          <a:p>
            <a:pPr lvl="1"/>
            <a:r>
              <a:rPr lang="en-US" dirty="0"/>
              <a:t>Technical, Executive, Administrative, and Managerial Support </a:t>
            </a:r>
          </a:p>
          <a:p>
            <a:r>
              <a:rPr lang="en-US" dirty="0"/>
              <a:t>USPS </a:t>
            </a:r>
            <a:r>
              <a:rPr lang="en-US" dirty="0" smtClean="0"/>
              <a:t>(~769)</a:t>
            </a:r>
            <a:endParaRPr lang="en-US" dirty="0"/>
          </a:p>
          <a:p>
            <a:pPr lvl="1"/>
            <a:r>
              <a:rPr lang="en-US" dirty="0"/>
              <a:t>University Support Personnel System</a:t>
            </a:r>
          </a:p>
          <a:p>
            <a:pPr lvl="1"/>
            <a:r>
              <a:rPr lang="en-US" dirty="0"/>
              <a:t>No new USPS after 1/7/03</a:t>
            </a:r>
          </a:p>
          <a:p>
            <a:r>
              <a:rPr lang="en-US" dirty="0"/>
              <a:t>OPS </a:t>
            </a:r>
          </a:p>
          <a:p>
            <a:pPr lvl="1"/>
            <a:r>
              <a:rPr lang="en-US" dirty="0"/>
              <a:t>Other Personnel Services/Temporary</a:t>
            </a:r>
          </a:p>
          <a:p>
            <a:pPr marL="0" indent="0">
              <a:buNone/>
            </a:pPr>
            <a:endParaRPr lang="en-US" dirty="0"/>
          </a:p>
        </p:txBody>
      </p:sp>
    </p:spTree>
    <p:extLst>
      <p:ext uri="{BB962C8B-B14F-4D97-AF65-F5344CB8AC3E}">
        <p14:creationId xmlns:p14="http://schemas.microsoft.com/office/powerpoint/2010/main" val="286868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5741</TotalTime>
  <Words>2110</Words>
  <Application>Microsoft Office PowerPoint</Application>
  <PresentationFormat>On-screen Show (4:3)</PresentationFormat>
  <Paragraphs>221</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Courier New</vt:lpstr>
      <vt:lpstr>Times New Roman</vt:lpstr>
      <vt:lpstr>Wingdings</vt:lpstr>
      <vt:lpstr>Office Theme</vt:lpstr>
      <vt:lpstr>Talent Management</vt:lpstr>
      <vt:lpstr> </vt:lpstr>
      <vt:lpstr>What is Talent Management?</vt:lpstr>
      <vt:lpstr>What is Talent Management?</vt:lpstr>
      <vt:lpstr>PowerPoint Presentation</vt:lpstr>
      <vt:lpstr>PowerPoint Presentation</vt:lpstr>
      <vt:lpstr>Classification and Compensation</vt:lpstr>
      <vt:lpstr>UF as an Employer</vt:lpstr>
      <vt:lpstr>UF Employment Groups</vt:lpstr>
      <vt:lpstr>Classification System</vt:lpstr>
      <vt:lpstr>Why Is It Important?</vt:lpstr>
      <vt:lpstr>UF “On Target” Classification Project</vt:lpstr>
      <vt:lpstr>Participants</vt:lpstr>
      <vt:lpstr>TEAMS Titles Website</vt:lpstr>
      <vt:lpstr>Pay Mechanisms</vt:lpstr>
      <vt:lpstr>Reclassifications</vt:lpstr>
      <vt:lpstr>Special Pay Increases (SPIs)</vt:lpstr>
      <vt:lpstr>Special Pay Increases (SPIs)</vt:lpstr>
      <vt:lpstr>HR Analytics</vt:lpstr>
      <vt:lpstr>Fair Labor Standards Act</vt:lpstr>
      <vt:lpstr>Fair Labor Standards Act</vt:lpstr>
      <vt:lpstr>Overtime</vt:lpstr>
      <vt:lpstr>Overtime</vt:lpstr>
      <vt:lpstr>Minimum Wage</vt:lpstr>
      <vt:lpstr>Changes to the FLSA</vt:lpstr>
      <vt:lpstr>Changes to the FLSA</vt:lpstr>
      <vt:lpstr>Changes to the FLSA</vt:lpstr>
      <vt:lpstr>Changes to the FLSA</vt:lpstr>
      <vt:lpstr>Changes to the FLSA</vt:lpstr>
      <vt:lpstr>Changes to the FLSA</vt:lpstr>
      <vt:lpstr>Employment of Relatives</vt:lpstr>
      <vt:lpstr>Employment of Relatives</vt:lpstr>
      <vt:lpstr>Gainesville Dual Career &amp; Relocation Services</vt:lpstr>
      <vt:lpstr>Gainesville Dual Career &amp; Relocation Services</vt:lpstr>
      <vt:lpstr> </vt:lpstr>
      <vt:lpstr> </vt:lpstr>
      <vt:lpstr>PowerPoint Presentation</vt:lpstr>
    </vt:vector>
  </TitlesOfParts>
  <Company>Customer Technology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Curry,Melissa-HR</cp:lastModifiedBy>
  <cp:revision>92</cp:revision>
  <cp:lastPrinted>2015-11-17T13:45:40Z</cp:lastPrinted>
  <dcterms:created xsi:type="dcterms:W3CDTF">2015-02-10T20:56:31Z</dcterms:created>
  <dcterms:modified xsi:type="dcterms:W3CDTF">2016-08-22T11:46:14Z</dcterms:modified>
</cp:coreProperties>
</file>